
<file path=[Content_Types].xml><?xml version="1.0" encoding="utf-8"?>
<Types xmlns="http://schemas.openxmlformats.org/package/2006/content-types">
  <Default Extension="png" ContentType="image/png"/>
  <Default Extension="jpeg" ContentType="image/jpeg"/>
  <Default Extension="m4a" ContentType="audio/mp4"/>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1.xml" ContentType="application/vnd.openxmlformats-officedocument.theme+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ppt/tags/tag4.xml" ContentType="application/vnd.openxmlformats-officedocument.presentationml.tags+xml"/>
  <Override PartName="/ppt/tags/tag5.xml" ContentType="application/vnd.openxmlformats-officedocument.presentationml.tags+xml"/>
  <Override PartName="/ppt/tags/tag2.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ppt/tags/tag1.xml" ContentType="application/vnd.openxmlformats-officedocument.presentationml.tags+xml"/>
  <Override PartName="/ppt/tags/tag3.xml" ContentType="application/vnd.openxmlformats-officedocument.presentationml.tag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77" r:id="rId3"/>
    <p:sldId id="257" r:id="rId4"/>
    <p:sldId id="258" r:id="rId5"/>
    <p:sldId id="259" r:id="rId6"/>
    <p:sldId id="260" r:id="rId7"/>
    <p:sldId id="261" r:id="rId8"/>
    <p:sldId id="263" r:id="rId9"/>
    <p:sldId id="264" r:id="rId10"/>
    <p:sldId id="265" r:id="rId11"/>
    <p:sldId id="266" r:id="rId12"/>
    <p:sldId id="267" r:id="rId13"/>
    <p:sldId id="278" r:id="rId14"/>
    <p:sldId id="268" r:id="rId15"/>
    <p:sldId id="269" r:id="rId16"/>
    <p:sldId id="270" r:id="rId17"/>
    <p:sldId id="271" r:id="rId18"/>
    <p:sldId id="272" r:id="rId19"/>
    <p:sldId id="273" r:id="rId20"/>
    <p:sldId id="280" r:id="rId21"/>
    <p:sldId id="279" r:id="rId22"/>
    <p:sldId id="274" r:id="rId23"/>
    <p:sldId id="275" r:id="rId24"/>
    <p:sldId id="276" r:id="rId25"/>
    <p:sldId id="281"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68" d="100"/>
          <a:sy n="68" d="100"/>
        </p:scale>
        <p:origin x="738" y="72"/>
      </p:cViewPr>
      <p:guideLst/>
    </p:cSldViewPr>
  </p:slideViewPr>
  <p:notesTextViewPr>
    <p:cViewPr>
      <p:scale>
        <a:sx n="1" d="1"/>
        <a:sy n="1" d="1"/>
      </p:scale>
      <p:origin x="0" y="0"/>
    </p:cViewPr>
  </p:notesTextViewPr>
  <p:sorterViewPr>
    <p:cViewPr>
      <p:scale>
        <a:sx n="70" d="100"/>
        <a:sy n="70" d="100"/>
      </p:scale>
      <p:origin x="0" y="-2226"/>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customXml" Target="../customXml/item3.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customXml" Target="../customXml/item2.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customXml" Target="../customXml/item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F3F877-11D3-4DEA-B216-57A1586F191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6963BA3-CB77-45BE-967F-70FBE068DCE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77B4017-356D-4467-B6CC-EFD9E0D3550B}"/>
              </a:ext>
            </a:extLst>
          </p:cNvPr>
          <p:cNvSpPr>
            <a:spLocks noGrp="1"/>
          </p:cNvSpPr>
          <p:nvPr>
            <p:ph type="dt" sz="half" idx="10"/>
          </p:nvPr>
        </p:nvSpPr>
        <p:spPr/>
        <p:txBody>
          <a:bodyPr/>
          <a:lstStyle/>
          <a:p>
            <a:fld id="{626AAE68-D74C-42F4-8BF3-8A7EA4F433DB}" type="datetimeFigureOut">
              <a:rPr lang="en-US" smtClean="0"/>
              <a:t>4/16/2020</a:t>
            </a:fld>
            <a:endParaRPr lang="en-US"/>
          </a:p>
        </p:txBody>
      </p:sp>
      <p:sp>
        <p:nvSpPr>
          <p:cNvPr id="5" name="Footer Placeholder 4">
            <a:extLst>
              <a:ext uri="{FF2B5EF4-FFF2-40B4-BE49-F238E27FC236}">
                <a16:creationId xmlns:a16="http://schemas.microsoft.com/office/drawing/2014/main" id="{DE00CB36-9A68-4747-9199-D43BC332DA2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EE2E778-28BC-478B-8679-E4CFC3045F93}"/>
              </a:ext>
            </a:extLst>
          </p:cNvPr>
          <p:cNvSpPr>
            <a:spLocks noGrp="1"/>
          </p:cNvSpPr>
          <p:nvPr>
            <p:ph type="sldNum" sz="quarter" idx="12"/>
          </p:nvPr>
        </p:nvSpPr>
        <p:spPr/>
        <p:txBody>
          <a:bodyPr/>
          <a:lstStyle/>
          <a:p>
            <a:fld id="{A91F1EFC-6C65-4735-95F1-AF95C742BC07}" type="slidenum">
              <a:rPr lang="en-US" smtClean="0"/>
              <a:t>‹#›</a:t>
            </a:fld>
            <a:endParaRPr lang="en-US"/>
          </a:p>
        </p:txBody>
      </p:sp>
    </p:spTree>
    <p:extLst>
      <p:ext uri="{BB962C8B-B14F-4D97-AF65-F5344CB8AC3E}">
        <p14:creationId xmlns:p14="http://schemas.microsoft.com/office/powerpoint/2010/main" val="9780936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8BC1BB-2B52-4EB1-A974-A2A542258EA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6FF1AB8-04FD-4503-B307-AF279B6C513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451E878-D60D-45E7-BDA2-F9E61399FDA2}"/>
              </a:ext>
            </a:extLst>
          </p:cNvPr>
          <p:cNvSpPr>
            <a:spLocks noGrp="1"/>
          </p:cNvSpPr>
          <p:nvPr>
            <p:ph type="dt" sz="half" idx="10"/>
          </p:nvPr>
        </p:nvSpPr>
        <p:spPr/>
        <p:txBody>
          <a:bodyPr/>
          <a:lstStyle/>
          <a:p>
            <a:fld id="{626AAE68-D74C-42F4-8BF3-8A7EA4F433DB}" type="datetimeFigureOut">
              <a:rPr lang="en-US" smtClean="0"/>
              <a:t>4/16/2020</a:t>
            </a:fld>
            <a:endParaRPr lang="en-US"/>
          </a:p>
        </p:txBody>
      </p:sp>
      <p:sp>
        <p:nvSpPr>
          <p:cNvPr id="5" name="Footer Placeholder 4">
            <a:extLst>
              <a:ext uri="{FF2B5EF4-FFF2-40B4-BE49-F238E27FC236}">
                <a16:creationId xmlns:a16="http://schemas.microsoft.com/office/drawing/2014/main" id="{D437F7A1-38D2-4CB6-984E-4A517AAFF3B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9958D53-EF1B-439E-BB0D-A44820803A1C}"/>
              </a:ext>
            </a:extLst>
          </p:cNvPr>
          <p:cNvSpPr>
            <a:spLocks noGrp="1"/>
          </p:cNvSpPr>
          <p:nvPr>
            <p:ph type="sldNum" sz="quarter" idx="12"/>
          </p:nvPr>
        </p:nvSpPr>
        <p:spPr/>
        <p:txBody>
          <a:bodyPr/>
          <a:lstStyle/>
          <a:p>
            <a:fld id="{A91F1EFC-6C65-4735-95F1-AF95C742BC07}" type="slidenum">
              <a:rPr lang="en-US" smtClean="0"/>
              <a:t>‹#›</a:t>
            </a:fld>
            <a:endParaRPr lang="en-US"/>
          </a:p>
        </p:txBody>
      </p:sp>
    </p:spTree>
    <p:extLst>
      <p:ext uri="{BB962C8B-B14F-4D97-AF65-F5344CB8AC3E}">
        <p14:creationId xmlns:p14="http://schemas.microsoft.com/office/powerpoint/2010/main" val="21409312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DF865EF-B058-4C93-9134-B568F5CEC5F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D8ABD62-630F-499F-8B1E-4A6CEDDB56B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124770-943B-42CC-9BA3-88B6FA59D47E}"/>
              </a:ext>
            </a:extLst>
          </p:cNvPr>
          <p:cNvSpPr>
            <a:spLocks noGrp="1"/>
          </p:cNvSpPr>
          <p:nvPr>
            <p:ph type="dt" sz="half" idx="10"/>
          </p:nvPr>
        </p:nvSpPr>
        <p:spPr/>
        <p:txBody>
          <a:bodyPr/>
          <a:lstStyle/>
          <a:p>
            <a:fld id="{626AAE68-D74C-42F4-8BF3-8A7EA4F433DB}" type="datetimeFigureOut">
              <a:rPr lang="en-US" smtClean="0"/>
              <a:t>4/16/2020</a:t>
            </a:fld>
            <a:endParaRPr lang="en-US"/>
          </a:p>
        </p:txBody>
      </p:sp>
      <p:sp>
        <p:nvSpPr>
          <p:cNvPr id="5" name="Footer Placeholder 4">
            <a:extLst>
              <a:ext uri="{FF2B5EF4-FFF2-40B4-BE49-F238E27FC236}">
                <a16:creationId xmlns:a16="http://schemas.microsoft.com/office/drawing/2014/main" id="{6601FC3D-73FC-43C4-96AB-4DB90CC5141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377ED78-09D0-48D8-8161-2045B832FC8D}"/>
              </a:ext>
            </a:extLst>
          </p:cNvPr>
          <p:cNvSpPr>
            <a:spLocks noGrp="1"/>
          </p:cNvSpPr>
          <p:nvPr>
            <p:ph type="sldNum" sz="quarter" idx="12"/>
          </p:nvPr>
        </p:nvSpPr>
        <p:spPr/>
        <p:txBody>
          <a:bodyPr/>
          <a:lstStyle/>
          <a:p>
            <a:fld id="{A91F1EFC-6C65-4735-95F1-AF95C742BC07}" type="slidenum">
              <a:rPr lang="en-US" smtClean="0"/>
              <a:t>‹#›</a:t>
            </a:fld>
            <a:endParaRPr lang="en-US"/>
          </a:p>
        </p:txBody>
      </p:sp>
    </p:spTree>
    <p:extLst>
      <p:ext uri="{BB962C8B-B14F-4D97-AF65-F5344CB8AC3E}">
        <p14:creationId xmlns:p14="http://schemas.microsoft.com/office/powerpoint/2010/main" val="42591371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7F5B05-1487-4AEC-B23D-56B79080E2F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1226740-65A8-4720-A2DB-1476D72EC6A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4DE6FFE-54E8-46B4-AA51-D12FE50A9AC7}"/>
              </a:ext>
            </a:extLst>
          </p:cNvPr>
          <p:cNvSpPr>
            <a:spLocks noGrp="1"/>
          </p:cNvSpPr>
          <p:nvPr>
            <p:ph type="dt" sz="half" idx="10"/>
          </p:nvPr>
        </p:nvSpPr>
        <p:spPr/>
        <p:txBody>
          <a:bodyPr/>
          <a:lstStyle/>
          <a:p>
            <a:fld id="{626AAE68-D74C-42F4-8BF3-8A7EA4F433DB}" type="datetimeFigureOut">
              <a:rPr lang="en-US" smtClean="0"/>
              <a:t>4/16/2020</a:t>
            </a:fld>
            <a:endParaRPr lang="en-US"/>
          </a:p>
        </p:txBody>
      </p:sp>
      <p:sp>
        <p:nvSpPr>
          <p:cNvPr id="5" name="Footer Placeholder 4">
            <a:extLst>
              <a:ext uri="{FF2B5EF4-FFF2-40B4-BE49-F238E27FC236}">
                <a16:creationId xmlns:a16="http://schemas.microsoft.com/office/drawing/2014/main" id="{9A92CCE5-2E40-4499-B68E-BAB5F94C620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4C62E46-3DD4-43DE-AFBE-536ABFEB4EC8}"/>
              </a:ext>
            </a:extLst>
          </p:cNvPr>
          <p:cNvSpPr>
            <a:spLocks noGrp="1"/>
          </p:cNvSpPr>
          <p:nvPr>
            <p:ph type="sldNum" sz="quarter" idx="12"/>
          </p:nvPr>
        </p:nvSpPr>
        <p:spPr/>
        <p:txBody>
          <a:bodyPr/>
          <a:lstStyle/>
          <a:p>
            <a:fld id="{A91F1EFC-6C65-4735-95F1-AF95C742BC07}" type="slidenum">
              <a:rPr lang="en-US" smtClean="0"/>
              <a:t>‹#›</a:t>
            </a:fld>
            <a:endParaRPr lang="en-US"/>
          </a:p>
        </p:txBody>
      </p:sp>
    </p:spTree>
    <p:extLst>
      <p:ext uri="{BB962C8B-B14F-4D97-AF65-F5344CB8AC3E}">
        <p14:creationId xmlns:p14="http://schemas.microsoft.com/office/powerpoint/2010/main" val="42308607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491B38-3FC6-4D0A-A63E-BC6E9086574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41992A5-92AB-4567-B68D-6A4FBA17CF8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AB2B6BF-81A3-4474-8855-33E357A0C64D}"/>
              </a:ext>
            </a:extLst>
          </p:cNvPr>
          <p:cNvSpPr>
            <a:spLocks noGrp="1"/>
          </p:cNvSpPr>
          <p:nvPr>
            <p:ph type="dt" sz="half" idx="10"/>
          </p:nvPr>
        </p:nvSpPr>
        <p:spPr/>
        <p:txBody>
          <a:bodyPr/>
          <a:lstStyle/>
          <a:p>
            <a:fld id="{626AAE68-D74C-42F4-8BF3-8A7EA4F433DB}" type="datetimeFigureOut">
              <a:rPr lang="en-US" smtClean="0"/>
              <a:t>4/16/2020</a:t>
            </a:fld>
            <a:endParaRPr lang="en-US"/>
          </a:p>
        </p:txBody>
      </p:sp>
      <p:sp>
        <p:nvSpPr>
          <p:cNvPr id="5" name="Footer Placeholder 4">
            <a:extLst>
              <a:ext uri="{FF2B5EF4-FFF2-40B4-BE49-F238E27FC236}">
                <a16:creationId xmlns:a16="http://schemas.microsoft.com/office/drawing/2014/main" id="{ECD17F92-07C8-41B8-BD5E-22F64DE3BE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0078D62-E5C4-4755-AA55-5D55B446BE24}"/>
              </a:ext>
            </a:extLst>
          </p:cNvPr>
          <p:cNvSpPr>
            <a:spLocks noGrp="1"/>
          </p:cNvSpPr>
          <p:nvPr>
            <p:ph type="sldNum" sz="quarter" idx="12"/>
          </p:nvPr>
        </p:nvSpPr>
        <p:spPr/>
        <p:txBody>
          <a:bodyPr/>
          <a:lstStyle/>
          <a:p>
            <a:fld id="{A91F1EFC-6C65-4735-95F1-AF95C742BC07}" type="slidenum">
              <a:rPr lang="en-US" smtClean="0"/>
              <a:t>‹#›</a:t>
            </a:fld>
            <a:endParaRPr lang="en-US"/>
          </a:p>
        </p:txBody>
      </p:sp>
    </p:spTree>
    <p:extLst>
      <p:ext uri="{BB962C8B-B14F-4D97-AF65-F5344CB8AC3E}">
        <p14:creationId xmlns:p14="http://schemas.microsoft.com/office/powerpoint/2010/main" val="7082154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F35529-09C3-47FA-9D6D-A0CABA4EB1C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BCFF2F4-A178-46AD-8CF4-BD4E76C0C06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CA34083-51F6-48CA-9837-43E51A96510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CF51168-1895-4DA8-8862-C5CB486E2E29}"/>
              </a:ext>
            </a:extLst>
          </p:cNvPr>
          <p:cNvSpPr>
            <a:spLocks noGrp="1"/>
          </p:cNvSpPr>
          <p:nvPr>
            <p:ph type="dt" sz="half" idx="10"/>
          </p:nvPr>
        </p:nvSpPr>
        <p:spPr/>
        <p:txBody>
          <a:bodyPr/>
          <a:lstStyle/>
          <a:p>
            <a:fld id="{626AAE68-D74C-42F4-8BF3-8A7EA4F433DB}" type="datetimeFigureOut">
              <a:rPr lang="en-US" smtClean="0"/>
              <a:t>4/16/2020</a:t>
            </a:fld>
            <a:endParaRPr lang="en-US"/>
          </a:p>
        </p:txBody>
      </p:sp>
      <p:sp>
        <p:nvSpPr>
          <p:cNvPr id="6" name="Footer Placeholder 5">
            <a:extLst>
              <a:ext uri="{FF2B5EF4-FFF2-40B4-BE49-F238E27FC236}">
                <a16:creationId xmlns:a16="http://schemas.microsoft.com/office/drawing/2014/main" id="{C399B64D-EF5A-4BA4-8852-DD224AF0630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2F33379-102D-424A-8384-5937CDF36AB9}"/>
              </a:ext>
            </a:extLst>
          </p:cNvPr>
          <p:cNvSpPr>
            <a:spLocks noGrp="1"/>
          </p:cNvSpPr>
          <p:nvPr>
            <p:ph type="sldNum" sz="quarter" idx="12"/>
          </p:nvPr>
        </p:nvSpPr>
        <p:spPr/>
        <p:txBody>
          <a:bodyPr/>
          <a:lstStyle/>
          <a:p>
            <a:fld id="{A91F1EFC-6C65-4735-95F1-AF95C742BC07}" type="slidenum">
              <a:rPr lang="en-US" smtClean="0"/>
              <a:t>‹#›</a:t>
            </a:fld>
            <a:endParaRPr lang="en-US"/>
          </a:p>
        </p:txBody>
      </p:sp>
    </p:spTree>
    <p:extLst>
      <p:ext uri="{BB962C8B-B14F-4D97-AF65-F5344CB8AC3E}">
        <p14:creationId xmlns:p14="http://schemas.microsoft.com/office/powerpoint/2010/main" val="33507640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3482C-A05E-4859-A785-6F8CF9E455F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BAEC78A-2034-449F-9352-7614226F95D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2255FF0-0A2F-4005-9805-A08B29D03C7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45CB428-7CE9-43C5-8981-42AC3B2EC9F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A7F9C4A-BDEF-42D7-86B9-F95473B942B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B7567E4-D848-4904-A09E-DEADF9DA81A5}"/>
              </a:ext>
            </a:extLst>
          </p:cNvPr>
          <p:cNvSpPr>
            <a:spLocks noGrp="1"/>
          </p:cNvSpPr>
          <p:nvPr>
            <p:ph type="dt" sz="half" idx="10"/>
          </p:nvPr>
        </p:nvSpPr>
        <p:spPr/>
        <p:txBody>
          <a:bodyPr/>
          <a:lstStyle/>
          <a:p>
            <a:fld id="{626AAE68-D74C-42F4-8BF3-8A7EA4F433DB}" type="datetimeFigureOut">
              <a:rPr lang="en-US" smtClean="0"/>
              <a:t>4/16/2020</a:t>
            </a:fld>
            <a:endParaRPr lang="en-US"/>
          </a:p>
        </p:txBody>
      </p:sp>
      <p:sp>
        <p:nvSpPr>
          <p:cNvPr id="8" name="Footer Placeholder 7">
            <a:extLst>
              <a:ext uri="{FF2B5EF4-FFF2-40B4-BE49-F238E27FC236}">
                <a16:creationId xmlns:a16="http://schemas.microsoft.com/office/drawing/2014/main" id="{12E632FF-0BD5-426D-9B01-EDAB24F8D9D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AEFA87A-2873-4825-A28F-A963F87D1F3E}"/>
              </a:ext>
            </a:extLst>
          </p:cNvPr>
          <p:cNvSpPr>
            <a:spLocks noGrp="1"/>
          </p:cNvSpPr>
          <p:nvPr>
            <p:ph type="sldNum" sz="quarter" idx="12"/>
          </p:nvPr>
        </p:nvSpPr>
        <p:spPr/>
        <p:txBody>
          <a:bodyPr/>
          <a:lstStyle/>
          <a:p>
            <a:fld id="{A91F1EFC-6C65-4735-95F1-AF95C742BC07}" type="slidenum">
              <a:rPr lang="en-US" smtClean="0"/>
              <a:t>‹#›</a:t>
            </a:fld>
            <a:endParaRPr lang="en-US"/>
          </a:p>
        </p:txBody>
      </p:sp>
    </p:spTree>
    <p:extLst>
      <p:ext uri="{BB962C8B-B14F-4D97-AF65-F5344CB8AC3E}">
        <p14:creationId xmlns:p14="http://schemas.microsoft.com/office/powerpoint/2010/main" val="6262385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F99220-2043-43E4-AA99-53277DA2FA8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640BD20-61F7-4F69-95B8-FDFCA8AB100C}"/>
              </a:ext>
            </a:extLst>
          </p:cNvPr>
          <p:cNvSpPr>
            <a:spLocks noGrp="1"/>
          </p:cNvSpPr>
          <p:nvPr>
            <p:ph type="dt" sz="half" idx="10"/>
          </p:nvPr>
        </p:nvSpPr>
        <p:spPr/>
        <p:txBody>
          <a:bodyPr/>
          <a:lstStyle/>
          <a:p>
            <a:fld id="{626AAE68-D74C-42F4-8BF3-8A7EA4F433DB}" type="datetimeFigureOut">
              <a:rPr lang="en-US" smtClean="0"/>
              <a:t>4/16/2020</a:t>
            </a:fld>
            <a:endParaRPr lang="en-US"/>
          </a:p>
        </p:txBody>
      </p:sp>
      <p:sp>
        <p:nvSpPr>
          <p:cNvPr id="4" name="Footer Placeholder 3">
            <a:extLst>
              <a:ext uri="{FF2B5EF4-FFF2-40B4-BE49-F238E27FC236}">
                <a16:creationId xmlns:a16="http://schemas.microsoft.com/office/drawing/2014/main" id="{A1E07A33-B10B-4C1E-9C6D-B003533EFC3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018079A-DE09-4981-B5D2-9ACE7FD1A9F2}"/>
              </a:ext>
            </a:extLst>
          </p:cNvPr>
          <p:cNvSpPr>
            <a:spLocks noGrp="1"/>
          </p:cNvSpPr>
          <p:nvPr>
            <p:ph type="sldNum" sz="quarter" idx="12"/>
          </p:nvPr>
        </p:nvSpPr>
        <p:spPr/>
        <p:txBody>
          <a:bodyPr/>
          <a:lstStyle/>
          <a:p>
            <a:fld id="{A91F1EFC-6C65-4735-95F1-AF95C742BC07}" type="slidenum">
              <a:rPr lang="en-US" smtClean="0"/>
              <a:t>‹#›</a:t>
            </a:fld>
            <a:endParaRPr lang="en-US"/>
          </a:p>
        </p:txBody>
      </p:sp>
    </p:spTree>
    <p:extLst>
      <p:ext uri="{BB962C8B-B14F-4D97-AF65-F5344CB8AC3E}">
        <p14:creationId xmlns:p14="http://schemas.microsoft.com/office/powerpoint/2010/main" val="11463434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81C3D8E-C44B-4329-AD3A-68DFC58B3467}"/>
              </a:ext>
            </a:extLst>
          </p:cNvPr>
          <p:cNvSpPr>
            <a:spLocks noGrp="1"/>
          </p:cNvSpPr>
          <p:nvPr>
            <p:ph type="dt" sz="half" idx="10"/>
          </p:nvPr>
        </p:nvSpPr>
        <p:spPr/>
        <p:txBody>
          <a:bodyPr/>
          <a:lstStyle/>
          <a:p>
            <a:fld id="{626AAE68-D74C-42F4-8BF3-8A7EA4F433DB}" type="datetimeFigureOut">
              <a:rPr lang="en-US" smtClean="0"/>
              <a:t>4/16/2020</a:t>
            </a:fld>
            <a:endParaRPr lang="en-US"/>
          </a:p>
        </p:txBody>
      </p:sp>
      <p:sp>
        <p:nvSpPr>
          <p:cNvPr id="3" name="Footer Placeholder 2">
            <a:extLst>
              <a:ext uri="{FF2B5EF4-FFF2-40B4-BE49-F238E27FC236}">
                <a16:creationId xmlns:a16="http://schemas.microsoft.com/office/drawing/2014/main" id="{4D34136E-9811-483D-ABC1-712E71055E9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D5F4EC3-6BF8-4F7F-9BAF-7F99DA9B0836}"/>
              </a:ext>
            </a:extLst>
          </p:cNvPr>
          <p:cNvSpPr>
            <a:spLocks noGrp="1"/>
          </p:cNvSpPr>
          <p:nvPr>
            <p:ph type="sldNum" sz="quarter" idx="12"/>
          </p:nvPr>
        </p:nvSpPr>
        <p:spPr/>
        <p:txBody>
          <a:bodyPr/>
          <a:lstStyle/>
          <a:p>
            <a:fld id="{A91F1EFC-6C65-4735-95F1-AF95C742BC07}" type="slidenum">
              <a:rPr lang="en-US" smtClean="0"/>
              <a:t>‹#›</a:t>
            </a:fld>
            <a:endParaRPr lang="en-US"/>
          </a:p>
        </p:txBody>
      </p:sp>
    </p:spTree>
    <p:extLst>
      <p:ext uri="{BB962C8B-B14F-4D97-AF65-F5344CB8AC3E}">
        <p14:creationId xmlns:p14="http://schemas.microsoft.com/office/powerpoint/2010/main" val="3419220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E154A9-E029-42CF-B4DD-A3FAFC0676D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5BE642C-8AD6-4FC9-9D1E-51FB16E5F19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8373EDF-D775-4AAB-BBAF-937278E6520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0B58A58-5A65-45B2-8057-9E1902E4C322}"/>
              </a:ext>
            </a:extLst>
          </p:cNvPr>
          <p:cNvSpPr>
            <a:spLocks noGrp="1"/>
          </p:cNvSpPr>
          <p:nvPr>
            <p:ph type="dt" sz="half" idx="10"/>
          </p:nvPr>
        </p:nvSpPr>
        <p:spPr/>
        <p:txBody>
          <a:bodyPr/>
          <a:lstStyle/>
          <a:p>
            <a:fld id="{626AAE68-D74C-42F4-8BF3-8A7EA4F433DB}" type="datetimeFigureOut">
              <a:rPr lang="en-US" smtClean="0"/>
              <a:t>4/16/2020</a:t>
            </a:fld>
            <a:endParaRPr lang="en-US"/>
          </a:p>
        </p:txBody>
      </p:sp>
      <p:sp>
        <p:nvSpPr>
          <p:cNvPr id="6" name="Footer Placeholder 5">
            <a:extLst>
              <a:ext uri="{FF2B5EF4-FFF2-40B4-BE49-F238E27FC236}">
                <a16:creationId xmlns:a16="http://schemas.microsoft.com/office/drawing/2014/main" id="{9E612967-FE70-43A7-8FA3-AD3F14786FC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455C587-1D22-494B-B75A-4CF9AF379CA4}"/>
              </a:ext>
            </a:extLst>
          </p:cNvPr>
          <p:cNvSpPr>
            <a:spLocks noGrp="1"/>
          </p:cNvSpPr>
          <p:nvPr>
            <p:ph type="sldNum" sz="quarter" idx="12"/>
          </p:nvPr>
        </p:nvSpPr>
        <p:spPr/>
        <p:txBody>
          <a:bodyPr/>
          <a:lstStyle/>
          <a:p>
            <a:fld id="{A91F1EFC-6C65-4735-95F1-AF95C742BC07}" type="slidenum">
              <a:rPr lang="en-US" smtClean="0"/>
              <a:t>‹#›</a:t>
            </a:fld>
            <a:endParaRPr lang="en-US"/>
          </a:p>
        </p:txBody>
      </p:sp>
    </p:spTree>
    <p:extLst>
      <p:ext uri="{BB962C8B-B14F-4D97-AF65-F5344CB8AC3E}">
        <p14:creationId xmlns:p14="http://schemas.microsoft.com/office/powerpoint/2010/main" val="15209663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71C126-2B26-4BF4-9DE5-B0B234D6BEB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2D7FB76-3E1B-4EA0-A709-826A79D85E9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9827050-2E19-41D4-99C6-EEE78A379C9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6255B4A-07BB-49EB-8F89-60C7D2BFB785}"/>
              </a:ext>
            </a:extLst>
          </p:cNvPr>
          <p:cNvSpPr>
            <a:spLocks noGrp="1"/>
          </p:cNvSpPr>
          <p:nvPr>
            <p:ph type="dt" sz="half" idx="10"/>
          </p:nvPr>
        </p:nvSpPr>
        <p:spPr/>
        <p:txBody>
          <a:bodyPr/>
          <a:lstStyle/>
          <a:p>
            <a:fld id="{626AAE68-D74C-42F4-8BF3-8A7EA4F433DB}" type="datetimeFigureOut">
              <a:rPr lang="en-US" smtClean="0"/>
              <a:t>4/16/2020</a:t>
            </a:fld>
            <a:endParaRPr lang="en-US"/>
          </a:p>
        </p:txBody>
      </p:sp>
      <p:sp>
        <p:nvSpPr>
          <p:cNvPr id="6" name="Footer Placeholder 5">
            <a:extLst>
              <a:ext uri="{FF2B5EF4-FFF2-40B4-BE49-F238E27FC236}">
                <a16:creationId xmlns:a16="http://schemas.microsoft.com/office/drawing/2014/main" id="{2BDF1F3F-65EE-43F7-9BF5-0B17D7541AD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8ECD834-8B33-4BE0-B1AD-6BA5036DC808}"/>
              </a:ext>
            </a:extLst>
          </p:cNvPr>
          <p:cNvSpPr>
            <a:spLocks noGrp="1"/>
          </p:cNvSpPr>
          <p:nvPr>
            <p:ph type="sldNum" sz="quarter" idx="12"/>
          </p:nvPr>
        </p:nvSpPr>
        <p:spPr/>
        <p:txBody>
          <a:bodyPr/>
          <a:lstStyle/>
          <a:p>
            <a:fld id="{A91F1EFC-6C65-4735-95F1-AF95C742BC07}" type="slidenum">
              <a:rPr lang="en-US" smtClean="0"/>
              <a:t>‹#›</a:t>
            </a:fld>
            <a:endParaRPr lang="en-US"/>
          </a:p>
        </p:txBody>
      </p:sp>
    </p:spTree>
    <p:extLst>
      <p:ext uri="{BB962C8B-B14F-4D97-AF65-F5344CB8AC3E}">
        <p14:creationId xmlns:p14="http://schemas.microsoft.com/office/powerpoint/2010/main" val="3048258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6FEAC94-6A2B-4FE4-8837-1F3A1561D17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516DA8E-6278-4AA4-80D9-5488A743BD0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81A2586-C13F-4D19-AAD9-04604615AE5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26AAE68-D74C-42F4-8BF3-8A7EA4F433DB}" type="datetimeFigureOut">
              <a:rPr lang="en-US" smtClean="0"/>
              <a:t>4/16/2020</a:t>
            </a:fld>
            <a:endParaRPr lang="en-US"/>
          </a:p>
        </p:txBody>
      </p:sp>
      <p:sp>
        <p:nvSpPr>
          <p:cNvPr id="5" name="Footer Placeholder 4">
            <a:extLst>
              <a:ext uri="{FF2B5EF4-FFF2-40B4-BE49-F238E27FC236}">
                <a16:creationId xmlns:a16="http://schemas.microsoft.com/office/drawing/2014/main" id="{534C6EB7-BBBD-4031-A36A-EA6E8ADBB94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5079947-476D-416E-8A60-3AD18AFAFC2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91F1EFC-6C65-4735-95F1-AF95C742BC07}" type="slidenum">
              <a:rPr lang="en-US" smtClean="0"/>
              <a:t>‹#›</a:t>
            </a:fld>
            <a:endParaRPr lang="en-US"/>
          </a:p>
        </p:txBody>
      </p:sp>
    </p:spTree>
    <p:extLst>
      <p:ext uri="{BB962C8B-B14F-4D97-AF65-F5344CB8AC3E}">
        <p14:creationId xmlns:p14="http://schemas.microsoft.com/office/powerpoint/2010/main" val="378419094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1.png"/><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audio" Target="../media/media11.m4a"/><Relationship Id="rId2" Type="http://schemas.microsoft.com/office/2007/relationships/media" Target="../media/media11.m4a"/><Relationship Id="rId1" Type="http://schemas.openxmlformats.org/officeDocument/2006/relationships/tags" Target="../tags/tag3.xml"/><Relationship Id="rId5" Type="http://schemas.openxmlformats.org/officeDocument/2006/relationships/image" Target="../media/image1.png"/><Relationship Id="rId4"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4" Type="http://schemas.openxmlformats.org/officeDocument/2006/relationships/image" Target="../media/image1.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4" Type="http://schemas.openxmlformats.org/officeDocument/2006/relationships/image" Target="../media/image1.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m4a"/><Relationship Id="rId1" Type="http://schemas.microsoft.com/office/2007/relationships/media" Target="../media/media15.m4a"/><Relationship Id="rId5" Type="http://schemas.openxmlformats.org/officeDocument/2006/relationships/image" Target="../media/image1.png"/><Relationship Id="rId4" Type="http://schemas.openxmlformats.org/officeDocument/2006/relationships/image" Target="../media/image5.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6.m4a"/><Relationship Id="rId1" Type="http://schemas.microsoft.com/office/2007/relationships/media" Target="../media/media16.m4a"/><Relationship Id="rId5" Type="http://schemas.openxmlformats.org/officeDocument/2006/relationships/image" Target="../media/image1.png"/><Relationship Id="rId4" Type="http://schemas.openxmlformats.org/officeDocument/2006/relationships/image" Target="../media/image6.png"/></Relationships>
</file>

<file path=ppt/slides/_rels/slide19.xml.rels><?xml version="1.0" encoding="UTF-8" standalone="yes"?>
<Relationships xmlns="http://schemas.openxmlformats.org/package/2006/relationships"><Relationship Id="rId3" Type="http://schemas.openxmlformats.org/officeDocument/2006/relationships/audio" Target="../media/media17.m4a"/><Relationship Id="rId2" Type="http://schemas.microsoft.com/office/2007/relationships/media" Target="../media/media17.m4a"/><Relationship Id="rId1" Type="http://schemas.openxmlformats.org/officeDocument/2006/relationships/tags" Target="../tags/tag4.xml"/><Relationship Id="rId5" Type="http://schemas.openxmlformats.org/officeDocument/2006/relationships/image" Target="../media/image1.png"/><Relationship Id="rId4"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audio" Target="../media/media18.m4a"/><Relationship Id="rId2" Type="http://schemas.microsoft.com/office/2007/relationships/media" Target="../media/media18.m4a"/><Relationship Id="rId1" Type="http://schemas.openxmlformats.org/officeDocument/2006/relationships/tags" Target="../tags/tag5.xml"/><Relationship Id="rId6" Type="http://schemas.openxmlformats.org/officeDocument/2006/relationships/image" Target="../media/image1.png"/><Relationship Id="rId5" Type="http://schemas.openxmlformats.org/officeDocument/2006/relationships/image" Target="../media/image7.png"/><Relationship Id="rId4"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9.m4a"/><Relationship Id="rId1" Type="http://schemas.microsoft.com/office/2007/relationships/media" Target="../media/media19.m4a"/><Relationship Id="rId4" Type="http://schemas.openxmlformats.org/officeDocument/2006/relationships/image" Target="../media/image1.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0.m4a"/><Relationship Id="rId1" Type="http://schemas.microsoft.com/office/2007/relationships/media" Target="../media/media20.m4a"/><Relationship Id="rId5" Type="http://schemas.openxmlformats.org/officeDocument/2006/relationships/image" Target="../media/image1.png"/><Relationship Id="rId4" Type="http://schemas.openxmlformats.org/officeDocument/2006/relationships/image" Target="../media/image8.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1.m4a"/><Relationship Id="rId1" Type="http://schemas.microsoft.com/office/2007/relationships/media" Target="../media/media21.m4a"/><Relationship Id="rId5" Type="http://schemas.openxmlformats.org/officeDocument/2006/relationships/image" Target="../media/image1.png"/><Relationship Id="rId4" Type="http://schemas.openxmlformats.org/officeDocument/2006/relationships/image" Target="../media/image8.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2.m4a"/><Relationship Id="rId1" Type="http://schemas.microsoft.com/office/2007/relationships/media" Target="../media/media22.m4a"/><Relationship Id="rId4" Type="http://schemas.openxmlformats.org/officeDocument/2006/relationships/image" Target="../media/image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audio" Target="../media/media2.m4a"/><Relationship Id="rId2" Type="http://schemas.microsoft.com/office/2007/relationships/media" Target="../media/media2.m4a"/><Relationship Id="rId1" Type="http://schemas.openxmlformats.org/officeDocument/2006/relationships/tags" Target="../tags/tag1.xml"/><Relationship Id="rId5" Type="http://schemas.openxmlformats.org/officeDocument/2006/relationships/image" Target="../media/image1.png"/><Relationship Id="rId4"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1.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audio" Target="../media/media6.m4a"/><Relationship Id="rId2" Type="http://schemas.microsoft.com/office/2007/relationships/media" Target="../media/media6.m4a"/><Relationship Id="rId1" Type="http://schemas.openxmlformats.org/officeDocument/2006/relationships/tags" Target="../tags/tag2.xml"/><Relationship Id="rId5" Type="http://schemas.openxmlformats.org/officeDocument/2006/relationships/image" Target="../media/image1.png"/><Relationship Id="rId4"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1.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391A3F-3670-4027-B07B-18B534CF80E9}"/>
              </a:ext>
            </a:extLst>
          </p:cNvPr>
          <p:cNvSpPr>
            <a:spLocks noGrp="1"/>
          </p:cNvSpPr>
          <p:nvPr>
            <p:ph type="ctrTitle"/>
          </p:nvPr>
        </p:nvSpPr>
        <p:spPr>
          <a:xfrm>
            <a:off x="1383323" y="0"/>
            <a:ext cx="9144000" cy="2387600"/>
          </a:xfrm>
        </p:spPr>
        <p:txBody>
          <a:bodyPr/>
          <a:lstStyle/>
          <a:p>
            <a:r>
              <a:rPr lang="en-US" dirty="0"/>
              <a:t>L32</a:t>
            </a:r>
          </a:p>
        </p:txBody>
      </p:sp>
      <p:sp>
        <p:nvSpPr>
          <p:cNvPr id="3" name="Subtitle 2">
            <a:extLst>
              <a:ext uri="{FF2B5EF4-FFF2-40B4-BE49-F238E27FC236}">
                <a16:creationId xmlns:a16="http://schemas.microsoft.com/office/drawing/2014/main" id="{9DBC229A-9B09-4826-9D48-2A9C98F2E897}"/>
              </a:ext>
            </a:extLst>
          </p:cNvPr>
          <p:cNvSpPr>
            <a:spLocks noGrp="1"/>
          </p:cNvSpPr>
          <p:nvPr>
            <p:ph type="subTitle" idx="1"/>
          </p:nvPr>
        </p:nvSpPr>
        <p:spPr>
          <a:xfrm>
            <a:off x="1383323" y="2387600"/>
            <a:ext cx="9144000" cy="1655762"/>
          </a:xfrm>
        </p:spPr>
        <p:txBody>
          <a:bodyPr/>
          <a:lstStyle/>
          <a:p>
            <a:pPr>
              <a:defRPr/>
            </a:pPr>
            <a:r>
              <a:rPr lang="en-US" dirty="0"/>
              <a:t>Allocation methods </a:t>
            </a:r>
          </a:p>
          <a:p>
            <a:pPr>
              <a:defRPr/>
            </a:pPr>
            <a:r>
              <a:rPr lang="en-US" dirty="0"/>
              <a:t>Free space management</a:t>
            </a:r>
          </a:p>
          <a:p>
            <a:pPr>
              <a:defRPr/>
            </a:pPr>
            <a:r>
              <a:rPr lang="en-US" dirty="0"/>
              <a:t>Disk Structure</a:t>
            </a:r>
          </a:p>
          <a:p>
            <a:endParaRPr lang="en-US" dirty="0"/>
          </a:p>
        </p:txBody>
      </p:sp>
      <p:sp>
        <p:nvSpPr>
          <p:cNvPr id="4" name="TextBox 3">
            <a:extLst>
              <a:ext uri="{FF2B5EF4-FFF2-40B4-BE49-F238E27FC236}">
                <a16:creationId xmlns:a16="http://schemas.microsoft.com/office/drawing/2014/main" id="{4AE89117-6689-49B1-883F-AA699A375EA3}"/>
              </a:ext>
            </a:extLst>
          </p:cNvPr>
          <p:cNvSpPr txBox="1">
            <a:spLocks noChangeArrowheads="1"/>
          </p:cNvSpPr>
          <p:nvPr/>
        </p:nvSpPr>
        <p:spPr bwMode="auto">
          <a:xfrm>
            <a:off x="7727260" y="4637357"/>
            <a:ext cx="5241925" cy="1477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ea typeface="MS PGothic" panose="020B0600070205080204" pitchFamily="34" charset="-128"/>
              </a:defRPr>
            </a:lvl1pPr>
            <a:lvl2pPr>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r>
              <a:rPr lang="en-US" altLang="en-US" dirty="0"/>
              <a:t>Presented by:</a:t>
            </a:r>
          </a:p>
          <a:p>
            <a:pPr lvl="1"/>
            <a:r>
              <a:rPr lang="en-US" altLang="en-US" dirty="0"/>
              <a:t>Veena K M</a:t>
            </a:r>
          </a:p>
          <a:p>
            <a:pPr lvl="1"/>
            <a:r>
              <a:rPr lang="en-US" altLang="en-US" dirty="0"/>
              <a:t>OS Teacher for IV IT A</a:t>
            </a:r>
          </a:p>
          <a:p>
            <a:pPr lvl="1"/>
            <a:r>
              <a:rPr lang="en-US" altLang="en-US" dirty="0"/>
              <a:t>9845714070</a:t>
            </a:r>
          </a:p>
          <a:p>
            <a:pPr lvl="1"/>
            <a:r>
              <a:rPr lang="en-US" altLang="en-US" dirty="0"/>
              <a:t>veena.gv@manipal.edu</a:t>
            </a:r>
          </a:p>
        </p:txBody>
      </p:sp>
      <p:pic>
        <p:nvPicPr>
          <p:cNvPr id="8" name="Audio 7">
            <a:hlinkClick r:id="" action="ppaction://media"/>
            <a:extLst>
              <a:ext uri="{FF2B5EF4-FFF2-40B4-BE49-F238E27FC236}">
                <a16:creationId xmlns:a16="http://schemas.microsoft.com/office/drawing/2014/main" id="{6F194DFC-B8DC-47F2-BDD4-5A8365EA060D}"/>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822151863"/>
      </p:ext>
    </p:extLst>
  </p:cSld>
  <p:clrMapOvr>
    <a:masterClrMapping/>
  </p:clrMapOvr>
  <mc:AlternateContent xmlns:mc="http://schemas.openxmlformats.org/markup-compatibility/2006">
    <mc:Choice xmlns:p14="http://schemas.microsoft.com/office/powerpoint/2010/main" Requires="p14">
      <p:transition spd="slow" p14:dur="2000" advTm="29632"/>
    </mc:Choice>
    <mc:Fallback>
      <p:transition spd="slow" advTm="2963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FCEDDB-81A8-4C5F-A1FE-BC672DC63199}"/>
              </a:ext>
            </a:extLst>
          </p:cNvPr>
          <p:cNvSpPr>
            <a:spLocks noGrp="1"/>
          </p:cNvSpPr>
          <p:nvPr>
            <p:ph type="title"/>
          </p:nvPr>
        </p:nvSpPr>
        <p:spPr>
          <a:xfrm>
            <a:off x="275493" y="500062"/>
            <a:ext cx="10515600" cy="1325563"/>
          </a:xfrm>
        </p:spPr>
        <p:txBody>
          <a:bodyPr>
            <a:noAutofit/>
          </a:bodyPr>
          <a:lstStyle/>
          <a:p>
            <a:r>
              <a:rPr lang="en-US" sz="3000" b="1" dirty="0">
                <a:latin typeface="Times New Roman" panose="02020603050405020304" pitchFamily="18" charset="0"/>
                <a:cs typeface="Times New Roman" panose="02020603050405020304" pitchFamily="18" charset="0"/>
              </a:rPr>
              <a:t>Allocation methods</a:t>
            </a:r>
            <a:br>
              <a:rPr lang="en-US" sz="3000" b="1" dirty="0">
                <a:latin typeface="Times New Roman" panose="02020603050405020304" pitchFamily="18" charset="0"/>
                <a:cs typeface="Times New Roman" panose="02020603050405020304" pitchFamily="18" charset="0"/>
              </a:rPr>
            </a:br>
            <a:r>
              <a:rPr lang="en-US" sz="3000" b="1" dirty="0">
                <a:latin typeface="Times New Roman" panose="02020603050405020304" pitchFamily="18" charset="0"/>
                <a:cs typeface="Times New Roman" panose="02020603050405020304" pitchFamily="18" charset="0"/>
              </a:rPr>
              <a:t>3. Indexed Allocation</a:t>
            </a:r>
            <a:br>
              <a:rPr lang="en-US" sz="3000" b="1" dirty="0">
                <a:latin typeface="Times New Roman" panose="02020603050405020304" pitchFamily="18" charset="0"/>
                <a:cs typeface="Times New Roman" panose="02020603050405020304" pitchFamily="18" charset="0"/>
              </a:rPr>
            </a:br>
            <a:br>
              <a:rPr lang="en-US" sz="3000" b="1" dirty="0">
                <a:latin typeface="Times New Roman" panose="02020603050405020304" pitchFamily="18" charset="0"/>
                <a:cs typeface="Times New Roman" panose="02020603050405020304" pitchFamily="18" charset="0"/>
              </a:rPr>
            </a:br>
            <a:endParaRPr lang="en-US" sz="30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11F2C5CD-A74D-442F-B304-68BC4AC8467C}"/>
              </a:ext>
            </a:extLst>
          </p:cNvPr>
          <p:cNvSpPr>
            <a:spLocks noGrp="1"/>
          </p:cNvSpPr>
          <p:nvPr>
            <p:ph idx="1"/>
          </p:nvPr>
        </p:nvSpPr>
        <p:spPr>
          <a:xfrm>
            <a:off x="106680" y="1436211"/>
            <a:ext cx="11809827" cy="4351338"/>
          </a:xfrm>
        </p:spPr>
        <p:txBody>
          <a:bodyPr>
            <a:normAutofit/>
          </a:bodyPr>
          <a:lstStyle/>
          <a:p>
            <a:pPr marL="463550" indent="-463550" algn="just">
              <a:lnSpc>
                <a:spcPct val="100000"/>
              </a:lnSpc>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a special block known as the </a:t>
            </a:r>
            <a:r>
              <a:rPr lang="en-US" sz="2400" b="1" i="1" u="sng" dirty="0">
                <a:solidFill>
                  <a:srgbClr val="FF0000"/>
                </a:solidFill>
                <a:latin typeface="Times New Roman" panose="02020603050405020304" pitchFamily="18" charset="0"/>
                <a:cs typeface="Times New Roman" panose="02020603050405020304" pitchFamily="18" charset="0"/>
              </a:rPr>
              <a:t>Index block </a:t>
            </a:r>
            <a:r>
              <a:rPr lang="en-US" sz="2400" dirty="0">
                <a:latin typeface="Times New Roman" panose="02020603050405020304" pitchFamily="18" charset="0"/>
                <a:cs typeface="Times New Roman" panose="02020603050405020304" pitchFamily="18" charset="0"/>
              </a:rPr>
              <a:t>contains the pointers to all the blocks occupied by a file. </a:t>
            </a:r>
          </a:p>
          <a:p>
            <a:pPr marL="463550" indent="-463550" algn="just">
              <a:lnSpc>
                <a:spcPct val="150000"/>
              </a:lnSpc>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Each file has its own index block. </a:t>
            </a:r>
          </a:p>
          <a:p>
            <a:pPr marL="463550" indent="-463550" algn="just">
              <a:lnSpc>
                <a:spcPct val="150000"/>
              </a:lnSpc>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The </a:t>
            </a:r>
            <a:r>
              <a:rPr lang="en-US" sz="2400" dirty="0" err="1">
                <a:latin typeface="Times New Roman" panose="02020603050405020304" pitchFamily="18" charset="0"/>
                <a:cs typeface="Times New Roman" panose="02020603050405020304" pitchFamily="18" charset="0"/>
              </a:rPr>
              <a:t>i</a:t>
            </a:r>
            <a:r>
              <a:rPr lang="en-US" sz="2400" baseline="30000" dirty="0" err="1">
                <a:latin typeface="Times New Roman" panose="02020603050405020304" pitchFamily="18" charset="0"/>
                <a:cs typeface="Times New Roman" panose="02020603050405020304" pitchFamily="18" charset="0"/>
              </a:rPr>
              <a:t>th</a:t>
            </a:r>
            <a:r>
              <a:rPr lang="en-US" sz="2400" dirty="0">
                <a:latin typeface="Times New Roman" panose="02020603050405020304" pitchFamily="18" charset="0"/>
                <a:cs typeface="Times New Roman" panose="02020603050405020304" pitchFamily="18" charset="0"/>
              </a:rPr>
              <a:t> entry in the index block contains the disk address of the </a:t>
            </a:r>
            <a:r>
              <a:rPr lang="en-US" sz="2400" dirty="0" err="1">
                <a:latin typeface="Times New Roman" panose="02020603050405020304" pitchFamily="18" charset="0"/>
                <a:cs typeface="Times New Roman" panose="02020603050405020304" pitchFamily="18" charset="0"/>
              </a:rPr>
              <a:t>i</a:t>
            </a:r>
            <a:r>
              <a:rPr lang="en-US" sz="2400" baseline="30000" dirty="0" err="1">
                <a:latin typeface="Times New Roman" panose="02020603050405020304" pitchFamily="18" charset="0"/>
                <a:cs typeface="Times New Roman" panose="02020603050405020304" pitchFamily="18" charset="0"/>
              </a:rPr>
              <a:t>th</a:t>
            </a:r>
            <a:r>
              <a:rPr lang="en-US" sz="2400" dirty="0">
                <a:latin typeface="Times New Roman" panose="02020603050405020304" pitchFamily="18" charset="0"/>
                <a:cs typeface="Times New Roman" panose="02020603050405020304" pitchFamily="18" charset="0"/>
              </a:rPr>
              <a:t> file block. </a:t>
            </a:r>
          </a:p>
          <a:p>
            <a:pPr marL="463550" indent="-463550" algn="just">
              <a:lnSpc>
                <a:spcPct val="150000"/>
              </a:lnSpc>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The directory entry contains the address of the index block</a:t>
            </a:r>
          </a:p>
        </p:txBody>
      </p:sp>
      <p:pic>
        <p:nvPicPr>
          <p:cNvPr id="5" name="Audio 4">
            <a:hlinkClick r:id="" action="ppaction://media"/>
            <a:extLst>
              <a:ext uri="{FF2B5EF4-FFF2-40B4-BE49-F238E27FC236}">
                <a16:creationId xmlns:a16="http://schemas.microsoft.com/office/drawing/2014/main" id="{322499C3-F214-4F77-AA27-F1A814753D44}"/>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953923144"/>
      </p:ext>
    </p:extLst>
  </p:cSld>
  <p:clrMapOvr>
    <a:masterClrMapping/>
  </p:clrMapOvr>
  <mc:AlternateContent xmlns:mc="http://schemas.openxmlformats.org/markup-compatibility/2006">
    <mc:Choice xmlns:p14="http://schemas.microsoft.com/office/powerpoint/2010/main" Requires="p14">
      <p:transition spd="slow" p14:dur="2000" advTm="26219"/>
    </mc:Choice>
    <mc:Fallback>
      <p:transition spd="slow" advTm="2621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2F63059-44E6-414A-A0C5-B81587787D50}"/>
              </a:ext>
            </a:extLst>
          </p:cNvPr>
          <p:cNvPicPr>
            <a:picLocks noChangeAspect="1"/>
          </p:cNvPicPr>
          <p:nvPr/>
        </p:nvPicPr>
        <p:blipFill>
          <a:blip r:embed="rId4"/>
          <a:stretch>
            <a:fillRect/>
          </a:stretch>
        </p:blipFill>
        <p:spPr>
          <a:xfrm>
            <a:off x="4359520" y="599551"/>
            <a:ext cx="6431573" cy="5293138"/>
          </a:xfrm>
          <a:prstGeom prst="rect">
            <a:avLst/>
          </a:prstGeom>
        </p:spPr>
      </p:pic>
      <p:sp>
        <p:nvSpPr>
          <p:cNvPr id="5" name="Title 1">
            <a:extLst>
              <a:ext uri="{FF2B5EF4-FFF2-40B4-BE49-F238E27FC236}">
                <a16:creationId xmlns:a16="http://schemas.microsoft.com/office/drawing/2014/main" id="{6821AE50-2B02-4E50-A2B4-EEFE3E8ADE35}"/>
              </a:ext>
            </a:extLst>
          </p:cNvPr>
          <p:cNvSpPr>
            <a:spLocks noGrp="1"/>
          </p:cNvSpPr>
          <p:nvPr>
            <p:ph type="title"/>
          </p:nvPr>
        </p:nvSpPr>
        <p:spPr>
          <a:xfrm>
            <a:off x="275493" y="500062"/>
            <a:ext cx="10515600" cy="1325563"/>
          </a:xfrm>
        </p:spPr>
        <p:txBody>
          <a:bodyPr>
            <a:noAutofit/>
          </a:bodyPr>
          <a:lstStyle/>
          <a:p>
            <a:r>
              <a:rPr lang="en-US" sz="3000" b="1" dirty="0">
                <a:latin typeface="Times New Roman" panose="02020603050405020304" pitchFamily="18" charset="0"/>
                <a:cs typeface="Times New Roman" panose="02020603050405020304" pitchFamily="18" charset="0"/>
              </a:rPr>
              <a:t>Allocation methods</a:t>
            </a:r>
            <a:br>
              <a:rPr lang="en-US" sz="3000" b="1" dirty="0">
                <a:latin typeface="Times New Roman" panose="02020603050405020304" pitchFamily="18" charset="0"/>
                <a:cs typeface="Times New Roman" panose="02020603050405020304" pitchFamily="18" charset="0"/>
              </a:rPr>
            </a:br>
            <a:r>
              <a:rPr lang="en-US" sz="3000" b="1" dirty="0">
                <a:latin typeface="Times New Roman" panose="02020603050405020304" pitchFamily="18" charset="0"/>
                <a:cs typeface="Times New Roman" panose="02020603050405020304" pitchFamily="18" charset="0"/>
              </a:rPr>
              <a:t>3. Indexed Allocation</a:t>
            </a:r>
            <a:br>
              <a:rPr lang="en-US" sz="3000" b="1" dirty="0">
                <a:latin typeface="Times New Roman" panose="02020603050405020304" pitchFamily="18" charset="0"/>
                <a:cs typeface="Times New Roman" panose="02020603050405020304" pitchFamily="18" charset="0"/>
              </a:rPr>
            </a:br>
            <a:br>
              <a:rPr lang="en-US" sz="3000" b="1" dirty="0">
                <a:latin typeface="Times New Roman" panose="02020603050405020304" pitchFamily="18" charset="0"/>
                <a:cs typeface="Times New Roman" panose="02020603050405020304" pitchFamily="18" charset="0"/>
              </a:rPr>
            </a:br>
            <a:endParaRPr lang="en-US" sz="3000" b="1"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7A96C4AC-65C2-4B9E-BAEF-28F7DBE74981}"/>
              </a:ext>
            </a:extLst>
          </p:cNvPr>
          <p:cNvSpPr txBox="1"/>
          <p:nvPr/>
        </p:nvSpPr>
        <p:spPr>
          <a:xfrm>
            <a:off x="375569" y="1690062"/>
            <a:ext cx="3563385" cy="2554545"/>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19</a:t>
            </a:r>
            <a:r>
              <a:rPr lang="en-US" sz="2000" baseline="30000" dirty="0">
                <a:latin typeface="Times New Roman" panose="02020603050405020304" pitchFamily="18" charset="0"/>
                <a:cs typeface="Times New Roman" panose="02020603050405020304" pitchFamily="18" charset="0"/>
              </a:rPr>
              <a:t>th</a:t>
            </a:r>
            <a:r>
              <a:rPr lang="en-US" sz="2000" dirty="0">
                <a:latin typeface="Times New Roman" panose="02020603050405020304" pitchFamily="18" charset="0"/>
                <a:cs typeface="Times New Roman" panose="02020603050405020304" pitchFamily="18" charset="0"/>
              </a:rPr>
              <a:t> disk block is used as index block by the file ‘jeep’</a:t>
            </a:r>
          </a:p>
          <a:p>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The jeep uses 5 different blocks and one single index block</a:t>
            </a:r>
          </a:p>
          <a:p>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The unused entries in the index block stores -1 (which is NULL)</a:t>
            </a:r>
          </a:p>
        </p:txBody>
      </p:sp>
      <p:pic>
        <p:nvPicPr>
          <p:cNvPr id="3" name="Audio 2">
            <a:hlinkClick r:id="" action="ppaction://media"/>
            <a:extLst>
              <a:ext uri="{FF2B5EF4-FFF2-40B4-BE49-F238E27FC236}">
                <a16:creationId xmlns:a16="http://schemas.microsoft.com/office/drawing/2014/main" id="{8D7238B6-CD29-47AD-8F62-85E96E663A0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4214057344"/>
      </p:ext>
    </p:extLst>
  </p:cSld>
  <p:clrMapOvr>
    <a:masterClrMapping/>
  </p:clrMapOvr>
  <mc:AlternateContent xmlns:mc="http://schemas.openxmlformats.org/markup-compatibility/2006">
    <mc:Choice xmlns:p14="http://schemas.microsoft.com/office/powerpoint/2010/main" Requires="p14">
      <p:transition spd="slow" p14:dur="2000" advTm="70975"/>
    </mc:Choice>
    <mc:Fallback>
      <p:transition spd="slow" advTm="7097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B5C6F1D-AD48-42AD-8619-7773724FAE2E}"/>
              </a:ext>
            </a:extLst>
          </p:cNvPr>
          <p:cNvSpPr/>
          <p:nvPr/>
        </p:nvSpPr>
        <p:spPr>
          <a:xfrm>
            <a:off x="275493" y="1182231"/>
            <a:ext cx="11003866" cy="5170646"/>
          </a:xfrm>
          <a:prstGeom prst="rect">
            <a:avLst/>
          </a:prstGeom>
        </p:spPr>
        <p:txBody>
          <a:bodyPr wrap="square">
            <a:spAutoFit/>
          </a:bodyPr>
          <a:lstStyle/>
          <a:p>
            <a:pPr algn="just"/>
            <a:r>
              <a:rPr lang="en-US" sz="2200" b="1" dirty="0">
                <a:solidFill>
                  <a:srgbClr val="FF0000"/>
                </a:solidFill>
                <a:latin typeface="Times New Roman" panose="02020603050405020304" pitchFamily="18" charset="0"/>
                <a:cs typeface="Times New Roman" panose="02020603050405020304" pitchFamily="18" charset="0"/>
              </a:rPr>
              <a:t>Advantages:</a:t>
            </a:r>
          </a:p>
          <a:p>
            <a:pPr algn="just"/>
            <a:endParaRPr lang="en-US" sz="22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US" sz="2200" dirty="0">
                <a:latin typeface="Times New Roman" panose="02020603050405020304" pitchFamily="18" charset="0"/>
                <a:cs typeface="Times New Roman" panose="02020603050405020304" pitchFamily="18" charset="0"/>
              </a:rPr>
              <a:t>This supports direct access to the blocks occupied by the file and therefore provides fast access to the file blocks.</a:t>
            </a:r>
          </a:p>
          <a:p>
            <a:pPr marL="342900" indent="-342900" algn="just">
              <a:buFont typeface="Wingdings" panose="05000000000000000000" pitchFamily="2" charset="2"/>
              <a:buChar char="Ø"/>
            </a:pPr>
            <a:r>
              <a:rPr lang="en-US" sz="2200" dirty="0">
                <a:latin typeface="Times New Roman" panose="02020603050405020304" pitchFamily="18" charset="0"/>
                <a:cs typeface="Times New Roman" panose="02020603050405020304" pitchFamily="18" charset="0"/>
              </a:rPr>
              <a:t>It overcomes the problem of external fragmentation.</a:t>
            </a:r>
          </a:p>
          <a:p>
            <a:pPr algn="just"/>
            <a:endParaRPr lang="en-US" sz="2200" b="1" dirty="0">
              <a:solidFill>
                <a:srgbClr val="FF0000"/>
              </a:solidFill>
              <a:latin typeface="Times New Roman" panose="02020603050405020304" pitchFamily="18" charset="0"/>
              <a:cs typeface="Times New Roman" panose="02020603050405020304" pitchFamily="18" charset="0"/>
            </a:endParaRPr>
          </a:p>
          <a:p>
            <a:pPr algn="just"/>
            <a:r>
              <a:rPr lang="en-US" sz="2200" b="1" dirty="0">
                <a:solidFill>
                  <a:srgbClr val="FF0000"/>
                </a:solidFill>
                <a:latin typeface="Times New Roman" panose="02020603050405020304" pitchFamily="18" charset="0"/>
                <a:cs typeface="Times New Roman" panose="02020603050405020304" pitchFamily="18" charset="0"/>
              </a:rPr>
              <a:t>Disadvantages:</a:t>
            </a:r>
          </a:p>
          <a:p>
            <a:pPr algn="just"/>
            <a:endParaRPr lang="en-US" sz="22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US" sz="2200" dirty="0">
                <a:latin typeface="Times New Roman" panose="02020603050405020304" pitchFamily="18" charset="0"/>
                <a:cs typeface="Times New Roman" panose="02020603050405020304" pitchFamily="18" charset="0"/>
              </a:rPr>
              <a:t>The pointer overhead for indexed allocation is greater than linked allocation.</a:t>
            </a:r>
          </a:p>
          <a:p>
            <a:pPr marL="342900" indent="-342900" algn="just">
              <a:buFont typeface="Wingdings" panose="05000000000000000000" pitchFamily="2" charset="2"/>
              <a:buChar char="Ø"/>
            </a:pPr>
            <a:endParaRPr lang="en-US" sz="22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US" sz="2200" dirty="0">
                <a:latin typeface="Times New Roman" panose="02020603050405020304" pitchFamily="18" charset="0"/>
                <a:cs typeface="Times New Roman" panose="02020603050405020304" pitchFamily="18" charset="0"/>
              </a:rPr>
              <a:t>For very small files, say files that expand only 2-3 blocks, the indexed allocation would keep one entire block (index block) for the pointers which is inefficient in terms of memory utilization. </a:t>
            </a:r>
          </a:p>
          <a:p>
            <a:pPr marL="342900" indent="-342900" algn="just">
              <a:buFont typeface="Wingdings" panose="05000000000000000000" pitchFamily="2" charset="2"/>
              <a:buChar char="Ø"/>
            </a:pPr>
            <a:endParaRPr lang="en-US" sz="22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US" sz="2200" dirty="0">
                <a:latin typeface="Times New Roman" panose="02020603050405020304" pitchFamily="18" charset="0"/>
                <a:cs typeface="Times New Roman" panose="02020603050405020304" pitchFamily="18" charset="0"/>
              </a:rPr>
              <a:t>However, in linked allocation we lose the space of only 1 pointer per block.</a:t>
            </a:r>
          </a:p>
        </p:txBody>
      </p:sp>
      <p:sp>
        <p:nvSpPr>
          <p:cNvPr id="5" name="Title 1">
            <a:extLst>
              <a:ext uri="{FF2B5EF4-FFF2-40B4-BE49-F238E27FC236}">
                <a16:creationId xmlns:a16="http://schemas.microsoft.com/office/drawing/2014/main" id="{07869E5A-6499-43DD-814A-50743B6096D7}"/>
              </a:ext>
            </a:extLst>
          </p:cNvPr>
          <p:cNvSpPr>
            <a:spLocks noGrp="1"/>
          </p:cNvSpPr>
          <p:nvPr>
            <p:ph type="title"/>
          </p:nvPr>
        </p:nvSpPr>
        <p:spPr>
          <a:xfrm>
            <a:off x="275493" y="500062"/>
            <a:ext cx="10515600" cy="1325563"/>
          </a:xfrm>
        </p:spPr>
        <p:txBody>
          <a:bodyPr>
            <a:noAutofit/>
          </a:bodyPr>
          <a:lstStyle/>
          <a:p>
            <a:r>
              <a:rPr lang="en-US" sz="3000" b="1" dirty="0">
                <a:latin typeface="Times New Roman" panose="02020603050405020304" pitchFamily="18" charset="0"/>
                <a:cs typeface="Times New Roman" panose="02020603050405020304" pitchFamily="18" charset="0"/>
              </a:rPr>
              <a:t>Allocation methods</a:t>
            </a:r>
            <a:br>
              <a:rPr lang="en-US" sz="3000" b="1" dirty="0">
                <a:latin typeface="Times New Roman" panose="02020603050405020304" pitchFamily="18" charset="0"/>
                <a:cs typeface="Times New Roman" panose="02020603050405020304" pitchFamily="18" charset="0"/>
              </a:rPr>
            </a:br>
            <a:r>
              <a:rPr lang="en-US" sz="3000" b="1" dirty="0">
                <a:latin typeface="Times New Roman" panose="02020603050405020304" pitchFamily="18" charset="0"/>
                <a:cs typeface="Times New Roman" panose="02020603050405020304" pitchFamily="18" charset="0"/>
              </a:rPr>
              <a:t>3. Indexed Allocation</a:t>
            </a:r>
            <a:br>
              <a:rPr lang="en-US" sz="3000" b="1" dirty="0">
                <a:latin typeface="Times New Roman" panose="02020603050405020304" pitchFamily="18" charset="0"/>
                <a:cs typeface="Times New Roman" panose="02020603050405020304" pitchFamily="18" charset="0"/>
              </a:rPr>
            </a:br>
            <a:br>
              <a:rPr lang="en-US" sz="3000" b="1" dirty="0">
                <a:latin typeface="Times New Roman" panose="02020603050405020304" pitchFamily="18" charset="0"/>
                <a:cs typeface="Times New Roman" panose="02020603050405020304" pitchFamily="18" charset="0"/>
              </a:rPr>
            </a:br>
            <a:br>
              <a:rPr lang="en-US" sz="3000" b="1" dirty="0">
                <a:latin typeface="Times New Roman" panose="02020603050405020304" pitchFamily="18" charset="0"/>
                <a:cs typeface="Times New Roman" panose="02020603050405020304" pitchFamily="18" charset="0"/>
              </a:rPr>
            </a:br>
            <a:endParaRPr lang="en-US" sz="3000" b="1" dirty="0">
              <a:latin typeface="Times New Roman" panose="02020603050405020304" pitchFamily="18" charset="0"/>
              <a:cs typeface="Times New Roman" panose="02020603050405020304" pitchFamily="18" charset="0"/>
            </a:endParaRPr>
          </a:p>
        </p:txBody>
      </p:sp>
      <p:pic>
        <p:nvPicPr>
          <p:cNvPr id="2" name="Audio 1">
            <a:hlinkClick r:id="" action="ppaction://media"/>
            <a:extLst>
              <a:ext uri="{FF2B5EF4-FFF2-40B4-BE49-F238E27FC236}">
                <a16:creationId xmlns:a16="http://schemas.microsoft.com/office/drawing/2014/main" id="{F438AE1F-8FEF-4E45-B76A-6D79A150E10B}"/>
              </a:ext>
            </a:extLst>
          </p:cNvPr>
          <p:cNvPicPr>
            <a:picLocks noChangeAspect="1"/>
          </p:cNvPicPr>
          <p:nvPr>
            <a:audioFile r:link="rId3"/>
            <p:extLst>
              <p:ext uri="{DAA4B4D4-6D71-4841-9C94-3DE7FCFB9230}">
                <p14:media xmlns:p14="http://schemas.microsoft.com/office/powerpoint/2010/main" r:embed="rId2"/>
              </p:ext>
            </p:extLst>
          </p:nvPr>
        </p:nvPicPr>
        <p:blipFill>
          <a:blip r:embed="rId5"/>
          <a:stretch>
            <a:fillRect/>
          </a:stretch>
        </p:blipFill>
        <p:spPr>
          <a:xfrm>
            <a:off x="11430000" y="6096000"/>
            <a:ext cx="609600" cy="609600"/>
          </a:xfrm>
          <a:prstGeom prst="rect">
            <a:avLst/>
          </a:prstGeom>
        </p:spPr>
      </p:pic>
    </p:spTree>
    <p:custDataLst>
      <p:tags r:id="rId1"/>
    </p:custDataLst>
    <p:extLst>
      <p:ext uri="{BB962C8B-B14F-4D97-AF65-F5344CB8AC3E}">
        <p14:creationId xmlns:p14="http://schemas.microsoft.com/office/powerpoint/2010/main" val="3634741210"/>
      </p:ext>
    </p:extLst>
  </p:cSld>
  <p:clrMapOvr>
    <a:masterClrMapping/>
  </p:clrMapOvr>
  <mc:AlternateContent xmlns:mc="http://schemas.openxmlformats.org/markup-compatibility/2006">
    <mc:Choice xmlns:p14="http://schemas.microsoft.com/office/powerpoint/2010/main" Requires="p14">
      <p:transition spd="slow" p14:dur="2000" advTm="48708"/>
    </mc:Choice>
    <mc:Fallback>
      <p:transition spd="slow" advTm="4870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5" fill="hold" display="0">
                  <p:stCondLst>
                    <p:cond delay="indefinite"/>
                  </p:stCondLst>
                  <p:endCondLst>
                    <p:cond evt="onStopAudio" delay="0">
                      <p:tgtEl>
                        <p:sldTgt/>
                      </p:tgtEl>
                    </p:cond>
                  </p:endCondLst>
                </p:cTn>
                <p:tgtEl>
                  <p:spTgt spid="2"/>
                </p:tgtEl>
              </p:cMediaNode>
            </p:audio>
          </p:childTnLst>
        </p:cTn>
      </p:par>
    </p:tnLst>
    <p:bldLst>
      <p:bldP spid="4"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319F563-66B1-4EF7-8173-6AC8B763D9B6}"/>
              </a:ext>
            </a:extLst>
          </p:cNvPr>
          <p:cNvSpPr>
            <a:spLocks noGrp="1"/>
          </p:cNvSpPr>
          <p:nvPr>
            <p:ph type="title"/>
          </p:nvPr>
        </p:nvSpPr>
        <p:spPr>
          <a:xfrm>
            <a:off x="2751407" y="2348670"/>
            <a:ext cx="6420729" cy="1325563"/>
          </a:xfrm>
        </p:spPr>
        <p:txBody>
          <a:bodyPr>
            <a:normAutofit/>
          </a:bodyPr>
          <a:lstStyle/>
          <a:p>
            <a:r>
              <a:rPr lang="en-US" dirty="0">
                <a:latin typeface="Times New Roman" panose="02020603050405020304" pitchFamily="18" charset="0"/>
                <a:cs typeface="Times New Roman" panose="02020603050405020304" pitchFamily="18" charset="0"/>
              </a:rPr>
              <a:t>Free Space Management</a:t>
            </a:r>
          </a:p>
        </p:txBody>
      </p:sp>
    </p:spTree>
    <p:extLst>
      <p:ext uri="{BB962C8B-B14F-4D97-AF65-F5344CB8AC3E}">
        <p14:creationId xmlns:p14="http://schemas.microsoft.com/office/powerpoint/2010/main" val="18209188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D2722C-9B4B-4B69-9462-77B43DDE9974}"/>
              </a:ext>
            </a:extLst>
          </p:cNvPr>
          <p:cNvSpPr>
            <a:spLocks noGrp="1"/>
          </p:cNvSpPr>
          <p:nvPr>
            <p:ph type="title"/>
          </p:nvPr>
        </p:nvSpPr>
        <p:spPr>
          <a:xfrm>
            <a:off x="-1" y="18256"/>
            <a:ext cx="10846191" cy="572588"/>
          </a:xfrm>
        </p:spPr>
        <p:txBody>
          <a:bodyPr>
            <a:normAutofit/>
          </a:bodyPr>
          <a:lstStyle/>
          <a:p>
            <a:r>
              <a:rPr lang="en-US" sz="3000" b="1" dirty="0">
                <a:latin typeface="Times New Roman" panose="02020603050405020304" pitchFamily="18" charset="0"/>
                <a:cs typeface="Times New Roman" panose="02020603050405020304" pitchFamily="18" charset="0"/>
              </a:rPr>
              <a:t>Free space management</a:t>
            </a:r>
          </a:p>
        </p:txBody>
      </p:sp>
      <p:sp>
        <p:nvSpPr>
          <p:cNvPr id="3" name="Content Placeholder 2">
            <a:extLst>
              <a:ext uri="{FF2B5EF4-FFF2-40B4-BE49-F238E27FC236}">
                <a16:creationId xmlns:a16="http://schemas.microsoft.com/office/drawing/2014/main" id="{D63A7B17-2382-4FA4-878C-787F3378F42D}"/>
              </a:ext>
            </a:extLst>
          </p:cNvPr>
          <p:cNvSpPr>
            <a:spLocks noGrp="1"/>
          </p:cNvSpPr>
          <p:nvPr>
            <p:ph idx="1"/>
          </p:nvPr>
        </p:nvSpPr>
        <p:spPr>
          <a:xfrm>
            <a:off x="120747" y="869022"/>
            <a:ext cx="11738317" cy="4351338"/>
          </a:xfrm>
        </p:spPr>
        <p:txBody>
          <a:bodyPr>
            <a:noAutofit/>
          </a:bodyPr>
          <a:lstStyle/>
          <a:p>
            <a:pPr marL="463550" indent="-463550" algn="just">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The system must keep track of the free disk blocks </a:t>
            </a:r>
          </a:p>
          <a:p>
            <a:pPr marL="920750" lvl="2" indent="-463550" algn="just"/>
            <a:r>
              <a:rPr lang="en-US" sz="2400" dirty="0">
                <a:latin typeface="Times New Roman" panose="02020603050405020304" pitchFamily="18" charset="0"/>
                <a:cs typeface="Times New Roman" panose="02020603050405020304" pitchFamily="18" charset="0"/>
              </a:rPr>
              <a:t>for allocating space to files when they are created.</a:t>
            </a:r>
          </a:p>
          <a:p>
            <a:pPr marL="920750" lvl="2" indent="-463550" algn="just"/>
            <a:r>
              <a:rPr lang="en-US" sz="2400" dirty="0">
                <a:latin typeface="Times New Roman" panose="02020603050405020304" pitchFamily="18" charset="0"/>
                <a:cs typeface="Times New Roman" panose="02020603050405020304" pitchFamily="18" charset="0"/>
              </a:rPr>
              <a:t>to reuse the space released from deleting the files</a:t>
            </a:r>
          </a:p>
          <a:p>
            <a:pPr marL="920750" lvl="2" indent="-463550" algn="just"/>
            <a:endParaRPr lang="en-US" sz="2400" dirty="0">
              <a:latin typeface="Times New Roman" panose="02020603050405020304" pitchFamily="18" charset="0"/>
              <a:cs typeface="Times New Roman" panose="02020603050405020304" pitchFamily="18" charset="0"/>
            </a:endParaRPr>
          </a:p>
          <a:p>
            <a:pPr marL="463550" indent="-463550" algn="just">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The system maintains a free space list which keeps track of the disk blocks that are not allocated to some file or directory. </a:t>
            </a:r>
          </a:p>
          <a:p>
            <a:pPr marL="463550" indent="-463550" algn="just">
              <a:buFont typeface="Wingdings" panose="05000000000000000000" pitchFamily="2" charset="2"/>
              <a:buChar char="Ø"/>
            </a:pPr>
            <a:endParaRPr lang="en-US" sz="2400" dirty="0">
              <a:latin typeface="Times New Roman" panose="02020603050405020304" pitchFamily="18" charset="0"/>
              <a:cs typeface="Times New Roman" panose="02020603050405020304" pitchFamily="18" charset="0"/>
            </a:endParaRPr>
          </a:p>
          <a:p>
            <a:pPr marL="463550" indent="-463550" algn="just">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The free space list can be implemented mainly as:</a:t>
            </a:r>
          </a:p>
          <a:p>
            <a:pPr marL="920750" lvl="1" indent="-463550" algn="just">
              <a:buFont typeface="+mj-lt"/>
              <a:buAutoNum type="arabicPeriod"/>
            </a:pPr>
            <a:r>
              <a:rPr lang="en-US" dirty="0">
                <a:latin typeface="Times New Roman" panose="02020603050405020304" pitchFamily="18" charset="0"/>
                <a:cs typeface="Times New Roman" panose="02020603050405020304" pitchFamily="18" charset="0"/>
              </a:rPr>
              <a:t>Bitmap or Bit vector </a:t>
            </a:r>
          </a:p>
          <a:p>
            <a:pPr marL="920750" lvl="1" indent="-463550" algn="just">
              <a:buFont typeface="+mj-lt"/>
              <a:buAutoNum type="arabicPeriod"/>
            </a:pPr>
            <a:r>
              <a:rPr lang="en-US" dirty="0">
                <a:latin typeface="Times New Roman" panose="02020603050405020304" pitchFamily="18" charset="0"/>
                <a:cs typeface="Times New Roman" panose="02020603050405020304" pitchFamily="18" charset="0"/>
              </a:rPr>
              <a:t>Linked List </a:t>
            </a:r>
          </a:p>
          <a:p>
            <a:pPr marL="920750" lvl="1" indent="-463550" algn="just">
              <a:buFont typeface="+mj-lt"/>
              <a:buAutoNum type="arabicPeriod"/>
            </a:pPr>
            <a:r>
              <a:rPr lang="en-US" dirty="0">
                <a:latin typeface="Times New Roman" panose="02020603050405020304" pitchFamily="18" charset="0"/>
                <a:cs typeface="Times New Roman" panose="02020603050405020304" pitchFamily="18" charset="0"/>
              </a:rPr>
              <a:t>Grouping </a:t>
            </a:r>
          </a:p>
          <a:p>
            <a:pPr marL="920750" lvl="1" indent="-463550" algn="just">
              <a:buFont typeface="+mj-lt"/>
              <a:buAutoNum type="arabicPeriod"/>
            </a:pPr>
            <a:r>
              <a:rPr lang="en-US" dirty="0">
                <a:latin typeface="Times New Roman" panose="02020603050405020304" pitchFamily="18" charset="0"/>
                <a:cs typeface="Times New Roman" panose="02020603050405020304" pitchFamily="18" charset="0"/>
              </a:rPr>
              <a:t>Counting</a:t>
            </a:r>
          </a:p>
          <a:p>
            <a:pPr marL="463550" indent="-463550" algn="just">
              <a:buFont typeface="Wingdings" panose="05000000000000000000" pitchFamily="2" charset="2"/>
              <a:buChar char="Ø"/>
            </a:pPr>
            <a:endParaRPr lang="en-US" sz="2400" dirty="0">
              <a:latin typeface="Times New Roman" panose="02020603050405020304" pitchFamily="18" charset="0"/>
              <a:cs typeface="Times New Roman" panose="02020603050405020304" pitchFamily="18" charset="0"/>
            </a:endParaRPr>
          </a:p>
        </p:txBody>
      </p:sp>
      <p:pic>
        <p:nvPicPr>
          <p:cNvPr id="5" name="Audio 4">
            <a:hlinkClick r:id="" action="ppaction://media"/>
            <a:extLst>
              <a:ext uri="{FF2B5EF4-FFF2-40B4-BE49-F238E27FC236}">
                <a16:creationId xmlns:a16="http://schemas.microsoft.com/office/drawing/2014/main" id="{356895A1-3E51-432A-A1E0-09EAB8FC0AB0}"/>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068504549"/>
      </p:ext>
    </p:extLst>
  </p:cSld>
  <p:clrMapOvr>
    <a:masterClrMapping/>
  </p:clrMapOvr>
  <mc:AlternateContent xmlns:mc="http://schemas.openxmlformats.org/markup-compatibility/2006">
    <mc:Choice xmlns:p14="http://schemas.microsoft.com/office/powerpoint/2010/main" Requires="p14">
      <p:transition spd="slow" p14:dur="2000" advTm="42883"/>
    </mc:Choice>
    <mc:Fallback>
      <p:transition spd="slow" advTm="4288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324DA79-F0BB-49FA-B180-556EBAC90B5B}"/>
              </a:ext>
            </a:extLst>
          </p:cNvPr>
          <p:cNvSpPr>
            <a:spLocks noGrp="1"/>
          </p:cNvSpPr>
          <p:nvPr>
            <p:ph type="title"/>
          </p:nvPr>
        </p:nvSpPr>
        <p:spPr>
          <a:xfrm>
            <a:off x="0" y="173001"/>
            <a:ext cx="10846191" cy="1050888"/>
          </a:xfrm>
        </p:spPr>
        <p:txBody>
          <a:bodyPr>
            <a:normAutofit fontScale="90000"/>
          </a:bodyPr>
          <a:lstStyle/>
          <a:p>
            <a:r>
              <a:rPr lang="en-US" sz="3000" b="1" dirty="0">
                <a:latin typeface="Times New Roman" panose="02020603050405020304" pitchFamily="18" charset="0"/>
                <a:cs typeface="Times New Roman" panose="02020603050405020304" pitchFamily="18" charset="0"/>
              </a:rPr>
              <a:t>Free space management</a:t>
            </a:r>
            <a:br>
              <a:rPr lang="en-US" sz="3000" b="1" dirty="0">
                <a:latin typeface="Times New Roman" panose="02020603050405020304" pitchFamily="18" charset="0"/>
                <a:cs typeface="Times New Roman" panose="02020603050405020304" pitchFamily="18" charset="0"/>
              </a:rPr>
            </a:br>
            <a:br>
              <a:rPr lang="en-US" sz="3000" b="1" dirty="0">
                <a:latin typeface="Times New Roman" panose="02020603050405020304" pitchFamily="18" charset="0"/>
                <a:cs typeface="Times New Roman" panose="02020603050405020304" pitchFamily="18" charset="0"/>
              </a:rPr>
            </a:br>
            <a:endParaRPr lang="en-US" sz="3000" b="1" dirty="0">
              <a:latin typeface="Times New Roman" panose="02020603050405020304" pitchFamily="18" charset="0"/>
              <a:cs typeface="Times New Roman" panose="02020603050405020304" pitchFamily="18" charset="0"/>
            </a:endParaRPr>
          </a:p>
        </p:txBody>
      </p:sp>
      <p:sp>
        <p:nvSpPr>
          <p:cNvPr id="5" name="Rectangle 4">
            <a:extLst>
              <a:ext uri="{FF2B5EF4-FFF2-40B4-BE49-F238E27FC236}">
                <a16:creationId xmlns:a16="http://schemas.microsoft.com/office/drawing/2014/main" id="{ACED2B22-8D25-4254-814D-B97C11BF9042}"/>
              </a:ext>
            </a:extLst>
          </p:cNvPr>
          <p:cNvSpPr/>
          <p:nvPr/>
        </p:nvSpPr>
        <p:spPr>
          <a:xfrm>
            <a:off x="126610" y="910272"/>
            <a:ext cx="11957538" cy="4154984"/>
          </a:xfrm>
          <a:prstGeom prst="rect">
            <a:avLst/>
          </a:prstGeom>
        </p:spPr>
        <p:txBody>
          <a:bodyPr wrap="square">
            <a:spAutoFit/>
          </a:bodyPr>
          <a:lstStyle/>
          <a:p>
            <a:pPr marL="457200" indent="-457200" algn="just">
              <a:buAutoNum type="arabicPeriod"/>
            </a:pPr>
            <a:r>
              <a:rPr lang="en-US" sz="2400" b="1" i="0" dirty="0">
                <a:effectLst/>
                <a:latin typeface="Times New Roman" panose="02020603050405020304" pitchFamily="18" charset="0"/>
                <a:cs typeface="Times New Roman" panose="02020603050405020304" pitchFamily="18" charset="0"/>
              </a:rPr>
              <a:t>Bitmap or Bit vector </a:t>
            </a:r>
          </a:p>
          <a:p>
            <a:pPr marL="342900" indent="-342900" algn="just">
              <a:buFont typeface="Wingdings" panose="05000000000000000000" pitchFamily="2" charset="2"/>
              <a:buChar char="Ø"/>
            </a:pPr>
            <a:endParaRPr lang="en-US" sz="2400" b="0" i="0" dirty="0">
              <a:effectLst/>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US" sz="2400" b="0" i="0" dirty="0">
                <a:effectLst/>
                <a:latin typeface="Times New Roman" panose="02020603050405020304" pitchFamily="18" charset="0"/>
                <a:cs typeface="Times New Roman" panose="02020603050405020304" pitchFamily="18" charset="0"/>
              </a:rPr>
              <a:t>A Bitmap or Bit Vector is series or collection of bits where each bit corresponds to a disk block</a:t>
            </a:r>
          </a:p>
          <a:p>
            <a:pPr marL="342900" indent="-342900" algn="just">
              <a:buFont typeface="Wingdings" panose="05000000000000000000" pitchFamily="2" charset="2"/>
              <a:buChar char="Ø"/>
            </a:pPr>
            <a:endParaRPr lang="en-US" sz="2400" b="0" i="0" dirty="0">
              <a:effectLst/>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US" sz="2400" b="0" i="0" dirty="0">
                <a:effectLst/>
                <a:latin typeface="Times New Roman" panose="02020603050405020304" pitchFamily="18" charset="0"/>
                <a:cs typeface="Times New Roman" panose="02020603050405020304" pitchFamily="18" charset="0"/>
              </a:rPr>
              <a:t>The bit can take two values: 0 and 1: </a:t>
            </a:r>
            <a:r>
              <a:rPr lang="en-US" sz="2400" b="0" i="1" dirty="0">
                <a:effectLst/>
                <a:latin typeface="Times New Roman" panose="02020603050405020304" pitchFamily="18" charset="0"/>
                <a:cs typeface="Times New Roman" panose="02020603050405020304" pitchFamily="18" charset="0"/>
              </a:rPr>
              <a:t>0 indicates that the block is allocated</a:t>
            </a:r>
            <a:r>
              <a:rPr lang="en-US" sz="2400" b="0" i="0" dirty="0">
                <a:effectLst/>
                <a:latin typeface="Times New Roman" panose="02020603050405020304" pitchFamily="18" charset="0"/>
                <a:cs typeface="Times New Roman" panose="02020603050405020304" pitchFamily="18" charset="0"/>
              </a:rPr>
              <a:t> and 1 indicates a free block</a:t>
            </a:r>
          </a:p>
          <a:p>
            <a:pPr marL="342900" indent="-342900" algn="just">
              <a:buFont typeface="Wingdings" panose="05000000000000000000" pitchFamily="2" charset="2"/>
              <a:buChar char="Ø"/>
            </a:pPr>
            <a:endParaRPr lang="en-US" sz="2400" b="0" i="0" dirty="0">
              <a:effectLst/>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For example, consider a disk where blocks 2, 3, 4, 5, 8, 9, 10, 11, 12, 13, 17, 18, 25, 26, and 27 are free and the rest of the blocks are allocated. The free-space bit map would be 001111001111110001100000011100000 ...</a:t>
            </a:r>
            <a:endParaRPr lang="en-US" sz="2400" b="0" i="0" dirty="0">
              <a:effectLst/>
              <a:latin typeface="Times New Roman" panose="02020603050405020304" pitchFamily="18" charset="0"/>
              <a:cs typeface="Times New Roman" panose="02020603050405020304" pitchFamily="18" charset="0"/>
            </a:endParaRPr>
          </a:p>
        </p:txBody>
      </p:sp>
      <p:pic>
        <p:nvPicPr>
          <p:cNvPr id="3" name="Audio 2">
            <a:hlinkClick r:id="" action="ppaction://media"/>
            <a:extLst>
              <a:ext uri="{FF2B5EF4-FFF2-40B4-BE49-F238E27FC236}">
                <a16:creationId xmlns:a16="http://schemas.microsoft.com/office/drawing/2014/main" id="{936AB55A-C6F0-441D-AD8E-A2035BCB174F}"/>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365750576"/>
      </p:ext>
    </p:extLst>
  </p:cSld>
  <p:clrMapOvr>
    <a:masterClrMapping/>
  </p:clrMapOvr>
  <mc:AlternateContent xmlns:mc="http://schemas.openxmlformats.org/markup-compatibility/2006">
    <mc:Choice xmlns:p14="http://schemas.microsoft.com/office/powerpoint/2010/main" Requires="p14">
      <p:transition spd="slow" p14:dur="2000" advTm="45964"/>
    </mc:Choice>
    <mc:Fallback>
      <p:transition spd="slow" advTm="4596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324DA79-F0BB-49FA-B180-556EBAC90B5B}"/>
              </a:ext>
            </a:extLst>
          </p:cNvPr>
          <p:cNvSpPr>
            <a:spLocks noGrp="1"/>
          </p:cNvSpPr>
          <p:nvPr>
            <p:ph type="title"/>
          </p:nvPr>
        </p:nvSpPr>
        <p:spPr>
          <a:xfrm>
            <a:off x="0" y="698445"/>
            <a:ext cx="10846191" cy="1050888"/>
          </a:xfrm>
        </p:spPr>
        <p:txBody>
          <a:bodyPr>
            <a:normAutofit fontScale="90000"/>
          </a:bodyPr>
          <a:lstStyle/>
          <a:p>
            <a:r>
              <a:rPr lang="en-US" sz="3000" b="1" dirty="0">
                <a:latin typeface="Times New Roman" panose="02020603050405020304" pitchFamily="18" charset="0"/>
                <a:cs typeface="Times New Roman" panose="02020603050405020304" pitchFamily="18" charset="0"/>
              </a:rPr>
              <a:t>Free space management</a:t>
            </a:r>
            <a:br>
              <a:rPr lang="en-US" sz="3000" b="1" dirty="0">
                <a:latin typeface="Times New Roman" panose="02020603050405020304" pitchFamily="18" charset="0"/>
                <a:cs typeface="Times New Roman" panose="02020603050405020304" pitchFamily="18" charset="0"/>
              </a:rPr>
            </a:br>
            <a:r>
              <a:rPr lang="en-US" sz="3000" b="1" dirty="0">
                <a:latin typeface="Times New Roman" panose="02020603050405020304" pitchFamily="18" charset="0"/>
                <a:cs typeface="Times New Roman" panose="02020603050405020304" pitchFamily="18" charset="0"/>
              </a:rPr>
              <a:t>1. Bitmap or Bit vector </a:t>
            </a:r>
            <a:br>
              <a:rPr lang="en-US" sz="3000" b="1" dirty="0">
                <a:latin typeface="Times New Roman" panose="02020603050405020304" pitchFamily="18" charset="0"/>
                <a:cs typeface="Times New Roman" panose="02020603050405020304" pitchFamily="18" charset="0"/>
              </a:rPr>
            </a:br>
            <a:br>
              <a:rPr lang="en-US" sz="3000" b="1" dirty="0">
                <a:latin typeface="Times New Roman" panose="02020603050405020304" pitchFamily="18" charset="0"/>
                <a:cs typeface="Times New Roman" panose="02020603050405020304" pitchFamily="18" charset="0"/>
              </a:rPr>
            </a:br>
            <a:br>
              <a:rPr lang="en-US" sz="3000" b="1" dirty="0">
                <a:latin typeface="Times New Roman" panose="02020603050405020304" pitchFamily="18" charset="0"/>
                <a:cs typeface="Times New Roman" panose="02020603050405020304" pitchFamily="18" charset="0"/>
              </a:rPr>
            </a:br>
            <a:endParaRPr lang="en-US" sz="3000" b="1" dirty="0">
              <a:latin typeface="Times New Roman" panose="02020603050405020304" pitchFamily="18" charset="0"/>
              <a:cs typeface="Times New Roman" panose="02020603050405020304" pitchFamily="18" charset="0"/>
            </a:endParaRPr>
          </a:p>
        </p:txBody>
      </p:sp>
      <p:sp>
        <p:nvSpPr>
          <p:cNvPr id="2" name="Rectangle 1">
            <a:extLst>
              <a:ext uri="{FF2B5EF4-FFF2-40B4-BE49-F238E27FC236}">
                <a16:creationId xmlns:a16="http://schemas.microsoft.com/office/drawing/2014/main" id="{2DC6CD7D-4D42-4D55-AA8F-5B1FBF61E39B}"/>
              </a:ext>
            </a:extLst>
          </p:cNvPr>
          <p:cNvSpPr/>
          <p:nvPr/>
        </p:nvSpPr>
        <p:spPr>
          <a:xfrm>
            <a:off x="264941" y="1242896"/>
            <a:ext cx="11662117" cy="3139321"/>
          </a:xfrm>
          <a:prstGeom prst="rect">
            <a:avLst/>
          </a:prstGeom>
        </p:spPr>
        <p:txBody>
          <a:bodyPr wrap="square">
            <a:spAutoFit/>
          </a:bodyPr>
          <a:lstStyle/>
          <a:p>
            <a:r>
              <a:rPr lang="en-US" sz="2200" b="1" dirty="0">
                <a:latin typeface="Times New Roman" panose="02020603050405020304" pitchFamily="18" charset="0"/>
                <a:cs typeface="Times New Roman" panose="02020603050405020304" pitchFamily="18" charset="0"/>
              </a:rPr>
              <a:t>Advantages</a:t>
            </a:r>
          </a:p>
          <a:p>
            <a:endParaRPr lang="en-US" sz="22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sz="2200" dirty="0">
                <a:solidFill>
                  <a:srgbClr val="00B050"/>
                </a:solidFill>
                <a:latin typeface="Times New Roman" panose="02020603050405020304" pitchFamily="18" charset="0"/>
                <a:cs typeface="Times New Roman" panose="02020603050405020304" pitchFamily="18" charset="0"/>
              </a:rPr>
              <a:t>Simple to understand.</a:t>
            </a:r>
          </a:p>
          <a:p>
            <a:pPr marL="285750" indent="-285750">
              <a:buFont typeface="Wingdings" panose="05000000000000000000" pitchFamily="2" charset="2"/>
              <a:buChar char="Ø"/>
            </a:pPr>
            <a:endParaRPr lang="en-US" sz="2200" dirty="0">
              <a:solidFill>
                <a:srgbClr val="00B050"/>
              </a:solidFill>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sz="2200" dirty="0">
                <a:solidFill>
                  <a:srgbClr val="00B050"/>
                </a:solidFill>
                <a:latin typeface="Times New Roman" panose="02020603050405020304" pitchFamily="18" charset="0"/>
                <a:cs typeface="Times New Roman" panose="02020603050405020304" pitchFamily="18" charset="0"/>
              </a:rPr>
              <a:t>Finding the first free block is efficient. It requires scanning the words (a group of 8 bits) in a bitmap for a non-zero word. (A 0-valued word has all bits 0). The first free block is then found by scanning for the first 1 bit in the non-zero word.</a:t>
            </a:r>
          </a:p>
          <a:p>
            <a:endParaRPr lang="en-US" sz="2200" dirty="0">
              <a:latin typeface="Times New Roman" panose="02020603050405020304" pitchFamily="18" charset="0"/>
              <a:cs typeface="Times New Roman" panose="02020603050405020304" pitchFamily="18" charset="0"/>
            </a:endParaRPr>
          </a:p>
          <a:p>
            <a:r>
              <a:rPr lang="en-US" sz="2200" dirty="0">
                <a:solidFill>
                  <a:srgbClr val="FF0000"/>
                </a:solidFill>
                <a:latin typeface="Times New Roman" panose="02020603050405020304" pitchFamily="18" charset="0"/>
                <a:cs typeface="Times New Roman" panose="02020603050405020304" pitchFamily="18" charset="0"/>
              </a:rPr>
              <a:t>Unfortunately, bit vectors are inefficient unless the entire vector is kept in main memory</a:t>
            </a:r>
          </a:p>
        </p:txBody>
      </p:sp>
      <p:pic>
        <p:nvPicPr>
          <p:cNvPr id="5" name="Audio 4">
            <a:hlinkClick r:id="" action="ppaction://media"/>
            <a:extLst>
              <a:ext uri="{FF2B5EF4-FFF2-40B4-BE49-F238E27FC236}">
                <a16:creationId xmlns:a16="http://schemas.microsoft.com/office/drawing/2014/main" id="{1DB6EACC-4ADE-4182-9752-B392393264D8}"/>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4116130269"/>
      </p:ext>
    </p:extLst>
  </p:cSld>
  <p:clrMapOvr>
    <a:masterClrMapping/>
  </p:clrMapOvr>
  <mc:AlternateContent xmlns:mc="http://schemas.openxmlformats.org/markup-compatibility/2006">
    <mc:Choice xmlns:p14="http://schemas.microsoft.com/office/powerpoint/2010/main" Requires="p14">
      <p:transition spd="slow" p14:dur="2000" advTm="44591"/>
    </mc:Choice>
    <mc:Fallback>
      <p:transition spd="slow" advTm="4459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324DA79-F0BB-49FA-B180-556EBAC90B5B}"/>
              </a:ext>
            </a:extLst>
          </p:cNvPr>
          <p:cNvSpPr>
            <a:spLocks noGrp="1"/>
          </p:cNvSpPr>
          <p:nvPr>
            <p:ph type="title"/>
          </p:nvPr>
        </p:nvSpPr>
        <p:spPr>
          <a:xfrm>
            <a:off x="0" y="355443"/>
            <a:ext cx="10846191" cy="1050888"/>
          </a:xfrm>
        </p:spPr>
        <p:txBody>
          <a:bodyPr>
            <a:normAutofit fontScale="90000"/>
          </a:bodyPr>
          <a:lstStyle/>
          <a:p>
            <a:r>
              <a:rPr lang="en-US" sz="2200" b="1" dirty="0">
                <a:latin typeface="Times New Roman" panose="02020603050405020304" pitchFamily="18" charset="0"/>
                <a:cs typeface="Times New Roman" panose="02020603050405020304" pitchFamily="18" charset="0"/>
              </a:rPr>
              <a:t>Free space management</a:t>
            </a:r>
            <a:br>
              <a:rPr lang="en-US" sz="2200" b="1" dirty="0">
                <a:latin typeface="Times New Roman" panose="02020603050405020304" pitchFamily="18" charset="0"/>
                <a:cs typeface="Times New Roman" panose="02020603050405020304" pitchFamily="18" charset="0"/>
              </a:rPr>
            </a:br>
            <a:r>
              <a:rPr lang="en-US" sz="2400" b="1" dirty="0">
                <a:latin typeface="Times New Roman" panose="02020603050405020304" pitchFamily="18" charset="0"/>
                <a:cs typeface="Times New Roman" panose="02020603050405020304" pitchFamily="18" charset="0"/>
              </a:rPr>
              <a:t>1. Bitmap or Bit vector</a:t>
            </a:r>
            <a:br>
              <a:rPr lang="en-US" sz="2400" b="1" dirty="0">
                <a:latin typeface="Times New Roman" panose="02020603050405020304" pitchFamily="18" charset="0"/>
                <a:cs typeface="Times New Roman" panose="02020603050405020304" pitchFamily="18" charset="0"/>
              </a:rPr>
            </a:br>
            <a:br>
              <a:rPr lang="en-US" sz="2200" b="1" dirty="0">
                <a:latin typeface="Times New Roman" panose="02020603050405020304" pitchFamily="18" charset="0"/>
                <a:cs typeface="Times New Roman" panose="02020603050405020304" pitchFamily="18" charset="0"/>
              </a:rPr>
            </a:br>
            <a:br>
              <a:rPr lang="en-US" sz="2200" b="1" dirty="0">
                <a:latin typeface="Times New Roman" panose="02020603050405020304" pitchFamily="18" charset="0"/>
                <a:cs typeface="Times New Roman" panose="02020603050405020304" pitchFamily="18" charset="0"/>
              </a:rPr>
            </a:br>
            <a:endParaRPr lang="en-US" sz="2200" b="1" dirty="0">
              <a:latin typeface="Times New Roman" panose="02020603050405020304" pitchFamily="18" charset="0"/>
              <a:cs typeface="Times New Roman" panose="02020603050405020304" pitchFamily="18" charset="0"/>
            </a:endParaRPr>
          </a:p>
        </p:txBody>
      </p:sp>
      <p:sp>
        <p:nvSpPr>
          <p:cNvPr id="2" name="Rectangle 1">
            <a:extLst>
              <a:ext uri="{FF2B5EF4-FFF2-40B4-BE49-F238E27FC236}">
                <a16:creationId xmlns:a16="http://schemas.microsoft.com/office/drawing/2014/main" id="{2DC6CD7D-4D42-4D55-AA8F-5B1FBF61E39B}"/>
              </a:ext>
            </a:extLst>
          </p:cNvPr>
          <p:cNvSpPr/>
          <p:nvPr/>
        </p:nvSpPr>
        <p:spPr>
          <a:xfrm>
            <a:off x="253219" y="880887"/>
            <a:ext cx="12065392" cy="707886"/>
          </a:xfrm>
          <a:prstGeom prst="rect">
            <a:avLst/>
          </a:prstGeom>
        </p:spPr>
        <p:txBody>
          <a:bodyPr wrap="square">
            <a:spAutoFit/>
          </a:bodyPr>
          <a:lstStyle/>
          <a:p>
            <a:r>
              <a:rPr lang="en-US" sz="2000" dirty="0">
                <a:latin typeface="Times New Roman" panose="02020603050405020304" pitchFamily="18" charset="0"/>
                <a:cs typeface="Times New Roman" panose="02020603050405020304" pitchFamily="18" charset="0"/>
              </a:rPr>
              <a:t>The block number can be calculated as:</a:t>
            </a:r>
          </a:p>
          <a:p>
            <a:r>
              <a:rPr lang="en-US" sz="2000" b="1" dirty="0">
                <a:solidFill>
                  <a:srgbClr val="FF0000"/>
                </a:solidFill>
                <a:latin typeface="Times New Roman" panose="02020603050405020304" pitchFamily="18" charset="0"/>
                <a:cs typeface="Times New Roman" panose="02020603050405020304" pitchFamily="18" charset="0"/>
              </a:rPr>
              <a:t>(number of bits per word) *(number of 0-valued words) + offset of bit first bit 1 in the non-zero word</a:t>
            </a:r>
          </a:p>
        </p:txBody>
      </p:sp>
      <p:pic>
        <p:nvPicPr>
          <p:cNvPr id="3" name="Picture 2">
            <a:extLst>
              <a:ext uri="{FF2B5EF4-FFF2-40B4-BE49-F238E27FC236}">
                <a16:creationId xmlns:a16="http://schemas.microsoft.com/office/drawing/2014/main" id="{105A94F5-8E39-4398-8A5F-94E11AD2715F}"/>
              </a:ext>
            </a:extLst>
          </p:cNvPr>
          <p:cNvPicPr>
            <a:picLocks noChangeAspect="1"/>
          </p:cNvPicPr>
          <p:nvPr/>
        </p:nvPicPr>
        <p:blipFill>
          <a:blip r:embed="rId4"/>
          <a:stretch>
            <a:fillRect/>
          </a:stretch>
        </p:blipFill>
        <p:spPr>
          <a:xfrm>
            <a:off x="8553157" y="1561079"/>
            <a:ext cx="2965938" cy="5005020"/>
          </a:xfrm>
          <a:prstGeom prst="rect">
            <a:avLst/>
          </a:prstGeom>
        </p:spPr>
      </p:pic>
      <p:sp>
        <p:nvSpPr>
          <p:cNvPr id="5" name="Rectangle 4">
            <a:extLst>
              <a:ext uri="{FF2B5EF4-FFF2-40B4-BE49-F238E27FC236}">
                <a16:creationId xmlns:a16="http://schemas.microsoft.com/office/drawing/2014/main" id="{DE781652-1F82-4EC7-A6B8-48FE8B1FF24F}"/>
              </a:ext>
            </a:extLst>
          </p:cNvPr>
          <p:cNvSpPr/>
          <p:nvPr/>
        </p:nvSpPr>
        <p:spPr>
          <a:xfrm>
            <a:off x="126608" y="3245359"/>
            <a:ext cx="8271803" cy="3139321"/>
          </a:xfrm>
          <a:prstGeom prst="rect">
            <a:avLst/>
          </a:prstGeom>
        </p:spPr>
        <p:txBody>
          <a:bodyPr wrap="square">
            <a:spAutoFit/>
          </a:bodyPr>
          <a:lstStyle/>
          <a:p>
            <a:r>
              <a:rPr lang="en-US" sz="2200" dirty="0">
                <a:latin typeface="Times New Roman" panose="02020603050405020304" pitchFamily="18" charset="0"/>
                <a:cs typeface="Times New Roman" panose="02020603050405020304" pitchFamily="18" charset="0"/>
              </a:rPr>
              <a:t>For the Figure-1, we scan the bitmap sequentially for the first non-zero word.</a:t>
            </a:r>
          </a:p>
          <a:p>
            <a:endParaRPr lang="en-US" sz="2200" dirty="0">
              <a:latin typeface="Times New Roman" panose="02020603050405020304" pitchFamily="18" charset="0"/>
              <a:cs typeface="Times New Roman" panose="02020603050405020304" pitchFamily="18" charset="0"/>
            </a:endParaRPr>
          </a:p>
          <a:p>
            <a:r>
              <a:rPr lang="en-US" sz="2200" dirty="0">
                <a:latin typeface="Times New Roman" panose="02020603050405020304" pitchFamily="18" charset="0"/>
                <a:cs typeface="Times New Roman" panose="02020603050405020304" pitchFamily="18" charset="0"/>
              </a:rPr>
              <a:t>The first group of 8 bits (00001110) constitute a non-zero word since all bits are not 0. </a:t>
            </a:r>
          </a:p>
          <a:p>
            <a:endParaRPr lang="en-US" sz="2200" dirty="0">
              <a:latin typeface="Times New Roman" panose="02020603050405020304" pitchFamily="18" charset="0"/>
              <a:cs typeface="Times New Roman" panose="02020603050405020304" pitchFamily="18" charset="0"/>
            </a:endParaRPr>
          </a:p>
          <a:p>
            <a:r>
              <a:rPr lang="en-US" sz="2200" dirty="0">
                <a:latin typeface="Times New Roman" panose="02020603050405020304" pitchFamily="18" charset="0"/>
                <a:cs typeface="Times New Roman" panose="02020603050405020304" pitchFamily="18" charset="0"/>
              </a:rPr>
              <a:t>After the non-0 word is found, we look for the first 1 bit. </a:t>
            </a:r>
          </a:p>
          <a:p>
            <a:r>
              <a:rPr lang="en-US" sz="2200" dirty="0">
                <a:latin typeface="Times New Roman" panose="02020603050405020304" pitchFamily="18" charset="0"/>
                <a:cs typeface="Times New Roman" panose="02020603050405020304" pitchFamily="18" charset="0"/>
              </a:rPr>
              <a:t>This is the 5th bit of the non-zero word. So, offset = 5.</a:t>
            </a:r>
          </a:p>
          <a:p>
            <a:r>
              <a:rPr lang="en-US" sz="2200" dirty="0">
                <a:latin typeface="Times New Roman" panose="02020603050405020304" pitchFamily="18" charset="0"/>
                <a:cs typeface="Times New Roman" panose="02020603050405020304" pitchFamily="18" charset="0"/>
              </a:rPr>
              <a:t>Therefore, the first free block number = </a:t>
            </a:r>
            <a:r>
              <a:rPr lang="en-US" sz="2200" dirty="0">
                <a:solidFill>
                  <a:srgbClr val="FF0000"/>
                </a:solidFill>
                <a:latin typeface="Times New Roman" panose="02020603050405020304" pitchFamily="18" charset="0"/>
                <a:cs typeface="Times New Roman" panose="02020603050405020304" pitchFamily="18" charset="0"/>
              </a:rPr>
              <a:t>8*0+5 = 5.</a:t>
            </a:r>
          </a:p>
        </p:txBody>
      </p:sp>
      <p:sp>
        <p:nvSpPr>
          <p:cNvPr id="6" name="Rectangle 5">
            <a:extLst>
              <a:ext uri="{FF2B5EF4-FFF2-40B4-BE49-F238E27FC236}">
                <a16:creationId xmlns:a16="http://schemas.microsoft.com/office/drawing/2014/main" id="{D81A423E-E6AE-4380-B3C6-FD2851D844D0}"/>
              </a:ext>
            </a:extLst>
          </p:cNvPr>
          <p:cNvSpPr/>
          <p:nvPr/>
        </p:nvSpPr>
        <p:spPr>
          <a:xfrm>
            <a:off x="126608" y="1904081"/>
            <a:ext cx="8271803" cy="1107996"/>
          </a:xfrm>
          <a:prstGeom prst="rect">
            <a:avLst/>
          </a:prstGeom>
        </p:spPr>
        <p:txBody>
          <a:bodyPr wrap="square">
            <a:spAutoFit/>
          </a:bodyPr>
          <a:lstStyle/>
          <a:p>
            <a:pPr algn="just"/>
            <a:r>
              <a:rPr lang="en-US" sz="2200" b="0" i="0" dirty="0">
                <a:effectLst/>
                <a:latin typeface="Times New Roman" panose="02020603050405020304" pitchFamily="18" charset="0"/>
                <a:cs typeface="Times New Roman" panose="02020603050405020304" pitchFamily="18" charset="0"/>
              </a:rPr>
              <a:t>The given instance of disk blocks on the disk in </a:t>
            </a:r>
            <a:r>
              <a:rPr lang="en-US" sz="2200" b="0" i="1" dirty="0">
                <a:effectLst/>
                <a:latin typeface="Times New Roman" panose="02020603050405020304" pitchFamily="18" charset="0"/>
                <a:cs typeface="Times New Roman" panose="02020603050405020304" pitchFamily="18" charset="0"/>
              </a:rPr>
              <a:t>Figure 1</a:t>
            </a:r>
            <a:r>
              <a:rPr lang="en-US" sz="2200" b="0" i="0" dirty="0">
                <a:effectLst/>
                <a:latin typeface="Times New Roman" panose="02020603050405020304" pitchFamily="18" charset="0"/>
                <a:cs typeface="Times New Roman" panose="02020603050405020304" pitchFamily="18" charset="0"/>
              </a:rPr>
              <a:t> (where green blocks are allocated) can be represented by a bitmap of 16 bits as:</a:t>
            </a:r>
            <a:r>
              <a:rPr lang="en-US" sz="2200" b="1" i="0" dirty="0">
                <a:effectLst/>
                <a:latin typeface="Times New Roman" panose="02020603050405020304" pitchFamily="18" charset="0"/>
                <a:cs typeface="Times New Roman" panose="02020603050405020304" pitchFamily="18" charset="0"/>
              </a:rPr>
              <a:t> 0000111000000110</a:t>
            </a:r>
            <a:r>
              <a:rPr lang="en-US" sz="2200" b="0" i="0" dirty="0">
                <a:effectLst/>
                <a:latin typeface="Times New Roman" panose="02020603050405020304" pitchFamily="18" charset="0"/>
                <a:cs typeface="Times New Roman" panose="02020603050405020304" pitchFamily="18" charset="0"/>
              </a:rPr>
              <a:t>.</a:t>
            </a:r>
            <a:endParaRPr lang="en-US" sz="2200" dirty="0">
              <a:latin typeface="Times New Roman" panose="02020603050405020304" pitchFamily="18" charset="0"/>
              <a:cs typeface="Times New Roman" panose="02020603050405020304" pitchFamily="18" charset="0"/>
            </a:endParaRPr>
          </a:p>
        </p:txBody>
      </p:sp>
      <p:pic>
        <p:nvPicPr>
          <p:cNvPr id="7" name="Audio 6">
            <a:hlinkClick r:id="" action="ppaction://media"/>
            <a:extLst>
              <a:ext uri="{FF2B5EF4-FFF2-40B4-BE49-F238E27FC236}">
                <a16:creationId xmlns:a16="http://schemas.microsoft.com/office/drawing/2014/main" id="{1C1EBB20-3F94-4544-9E3C-B97CA66FD2B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504149476"/>
      </p:ext>
    </p:extLst>
  </p:cSld>
  <p:clrMapOvr>
    <a:masterClrMapping/>
  </p:clrMapOvr>
  <mc:AlternateContent xmlns:mc="http://schemas.openxmlformats.org/markup-compatibility/2006">
    <mc:Choice xmlns:p14="http://schemas.microsoft.com/office/powerpoint/2010/main" Requires="p14">
      <p:transition spd="slow" p14:dur="2000" advTm="123991"/>
    </mc:Choice>
    <mc:Fallback>
      <p:transition spd="slow" advTm="12399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8E329B8-7CC5-4EBD-9C2C-A851BA77491F}"/>
              </a:ext>
            </a:extLst>
          </p:cNvPr>
          <p:cNvSpPr/>
          <p:nvPr/>
        </p:nvSpPr>
        <p:spPr>
          <a:xfrm>
            <a:off x="422031" y="1367972"/>
            <a:ext cx="11240086" cy="1446550"/>
          </a:xfrm>
          <a:prstGeom prst="rect">
            <a:avLst/>
          </a:prstGeom>
        </p:spPr>
        <p:txBody>
          <a:bodyPr wrap="square">
            <a:spAutoFit/>
          </a:bodyPr>
          <a:lstStyle/>
          <a:p>
            <a:pPr marL="342900" indent="-342900" algn="just">
              <a:buFont typeface="Wingdings" panose="05000000000000000000" pitchFamily="2" charset="2"/>
              <a:buChar char="Ø"/>
            </a:pPr>
            <a:r>
              <a:rPr lang="en-US" sz="2200" dirty="0">
                <a:latin typeface="Times New Roman" panose="02020603050405020304" pitchFamily="18" charset="0"/>
                <a:cs typeface="Times New Roman" panose="02020603050405020304" pitchFamily="18" charset="0"/>
              </a:rPr>
              <a:t>The free disk blocks are linked together i.e. a free block contains a pointer to the next free block. </a:t>
            </a:r>
          </a:p>
          <a:p>
            <a:pPr marL="342900" indent="-342900" algn="just">
              <a:buFont typeface="Wingdings" panose="05000000000000000000" pitchFamily="2" charset="2"/>
              <a:buChar char="Ø"/>
            </a:pPr>
            <a:r>
              <a:rPr lang="en-US" sz="2200" dirty="0">
                <a:latin typeface="Times New Roman" panose="02020603050405020304" pitchFamily="18" charset="0"/>
                <a:cs typeface="Times New Roman" panose="02020603050405020304" pitchFamily="18" charset="0"/>
              </a:rPr>
              <a:t>The block number of the very first disk block is stored at a separate location on disk and is also cached in memory.</a:t>
            </a:r>
          </a:p>
        </p:txBody>
      </p:sp>
      <p:sp>
        <p:nvSpPr>
          <p:cNvPr id="5" name="Title 1">
            <a:extLst>
              <a:ext uri="{FF2B5EF4-FFF2-40B4-BE49-F238E27FC236}">
                <a16:creationId xmlns:a16="http://schemas.microsoft.com/office/drawing/2014/main" id="{6C7F3D15-7DD6-4DAE-9740-F4E1DEEC6563}"/>
              </a:ext>
            </a:extLst>
          </p:cNvPr>
          <p:cNvSpPr>
            <a:spLocks noGrp="1"/>
          </p:cNvSpPr>
          <p:nvPr>
            <p:ph type="title"/>
          </p:nvPr>
        </p:nvSpPr>
        <p:spPr>
          <a:xfrm>
            <a:off x="290733" y="600067"/>
            <a:ext cx="10846191" cy="1050888"/>
          </a:xfrm>
        </p:spPr>
        <p:txBody>
          <a:bodyPr>
            <a:noAutofit/>
          </a:bodyPr>
          <a:lstStyle/>
          <a:p>
            <a:r>
              <a:rPr lang="en-US" sz="2200" b="1" dirty="0">
                <a:latin typeface="Times New Roman" panose="02020603050405020304" pitchFamily="18" charset="0"/>
                <a:cs typeface="Times New Roman" panose="02020603050405020304" pitchFamily="18" charset="0"/>
              </a:rPr>
              <a:t>Free space management</a:t>
            </a:r>
            <a:br>
              <a:rPr lang="en-US" sz="2200" b="1" dirty="0">
                <a:latin typeface="Times New Roman" panose="02020603050405020304" pitchFamily="18" charset="0"/>
                <a:cs typeface="Times New Roman" panose="02020603050405020304" pitchFamily="18" charset="0"/>
              </a:rPr>
            </a:br>
            <a:br>
              <a:rPr lang="en-US" sz="2200" b="1" dirty="0">
                <a:latin typeface="Times New Roman" panose="02020603050405020304" pitchFamily="18" charset="0"/>
                <a:cs typeface="Times New Roman" panose="02020603050405020304" pitchFamily="18" charset="0"/>
              </a:rPr>
            </a:br>
            <a:r>
              <a:rPr lang="en-US" sz="2200" b="1" dirty="0">
                <a:latin typeface="Times New Roman" panose="02020603050405020304" pitchFamily="18" charset="0"/>
                <a:cs typeface="Times New Roman" panose="02020603050405020304" pitchFamily="18" charset="0"/>
              </a:rPr>
              <a:t>2. Linked List –</a:t>
            </a:r>
            <a:br>
              <a:rPr lang="en-US" sz="2200" b="1" dirty="0">
                <a:latin typeface="Times New Roman" panose="02020603050405020304" pitchFamily="18" charset="0"/>
                <a:cs typeface="Times New Roman" panose="02020603050405020304" pitchFamily="18" charset="0"/>
              </a:rPr>
            </a:br>
            <a:br>
              <a:rPr lang="en-US" sz="2200" b="1" dirty="0">
                <a:latin typeface="Times New Roman" panose="02020603050405020304" pitchFamily="18" charset="0"/>
                <a:cs typeface="Times New Roman" panose="02020603050405020304" pitchFamily="18" charset="0"/>
              </a:rPr>
            </a:br>
            <a:br>
              <a:rPr lang="en-US" sz="2200" b="1" dirty="0">
                <a:latin typeface="Times New Roman" panose="02020603050405020304" pitchFamily="18" charset="0"/>
                <a:cs typeface="Times New Roman" panose="02020603050405020304" pitchFamily="18" charset="0"/>
              </a:rPr>
            </a:br>
            <a:endParaRPr lang="en-US" sz="2200" b="1"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56D4846B-C138-4DD7-931D-B764EA84E0C6}"/>
              </a:ext>
            </a:extLst>
          </p:cNvPr>
          <p:cNvPicPr>
            <a:picLocks noChangeAspect="1"/>
          </p:cNvPicPr>
          <p:nvPr/>
        </p:nvPicPr>
        <p:blipFill>
          <a:blip r:embed="rId4"/>
          <a:stretch>
            <a:fillRect/>
          </a:stretch>
        </p:blipFill>
        <p:spPr>
          <a:xfrm>
            <a:off x="8678736" y="2586487"/>
            <a:ext cx="3513263" cy="4246346"/>
          </a:xfrm>
          <a:prstGeom prst="rect">
            <a:avLst/>
          </a:prstGeom>
        </p:spPr>
      </p:pic>
      <p:sp>
        <p:nvSpPr>
          <p:cNvPr id="7" name="Rectangle 6">
            <a:extLst>
              <a:ext uri="{FF2B5EF4-FFF2-40B4-BE49-F238E27FC236}">
                <a16:creationId xmlns:a16="http://schemas.microsoft.com/office/drawing/2014/main" id="{C014B98C-7571-4734-B547-15BAAF07CAF7}"/>
              </a:ext>
            </a:extLst>
          </p:cNvPr>
          <p:cNvSpPr/>
          <p:nvPr/>
        </p:nvSpPr>
        <p:spPr>
          <a:xfrm>
            <a:off x="290733" y="3429000"/>
            <a:ext cx="8247328" cy="2800767"/>
          </a:xfrm>
          <a:prstGeom prst="rect">
            <a:avLst/>
          </a:prstGeom>
        </p:spPr>
        <p:txBody>
          <a:bodyPr wrap="square">
            <a:spAutoFit/>
          </a:bodyPr>
          <a:lstStyle/>
          <a:p>
            <a:pPr marL="342900" indent="-342900">
              <a:buFont typeface="Wingdings" panose="05000000000000000000" pitchFamily="2" charset="2"/>
              <a:buChar char="Ø"/>
            </a:pPr>
            <a:r>
              <a:rPr lang="en-US" sz="2200" dirty="0">
                <a:latin typeface="Times New Roman" panose="02020603050405020304" pitchFamily="18" charset="0"/>
                <a:cs typeface="Times New Roman" panose="02020603050405020304" pitchFamily="18" charset="0"/>
              </a:rPr>
              <a:t>In Figure-2, the free space list head points to Block 5 which points to Block 6, the next free block and so on. </a:t>
            </a:r>
          </a:p>
          <a:p>
            <a:pPr marL="342900" indent="-342900">
              <a:buFont typeface="Wingdings" panose="05000000000000000000" pitchFamily="2" charset="2"/>
              <a:buChar char="Ø"/>
            </a:pPr>
            <a:endParaRPr lang="en-US" sz="22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r>
              <a:rPr lang="en-US" sz="2200" dirty="0">
                <a:latin typeface="Times New Roman" panose="02020603050405020304" pitchFamily="18" charset="0"/>
                <a:cs typeface="Times New Roman" panose="02020603050405020304" pitchFamily="18" charset="0"/>
              </a:rPr>
              <a:t>The last free block would contain a null pointer indicating the end of free list.</a:t>
            </a:r>
          </a:p>
          <a:p>
            <a:pPr marL="342900" indent="-342900">
              <a:buFont typeface="Wingdings" panose="05000000000000000000" pitchFamily="2" charset="2"/>
              <a:buChar char="Ø"/>
            </a:pPr>
            <a:endParaRPr lang="en-US" sz="22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r>
              <a:rPr lang="en-US" sz="2200" dirty="0">
                <a:latin typeface="Times New Roman" panose="02020603050405020304" pitchFamily="18" charset="0"/>
                <a:cs typeface="Times New Roman" panose="02020603050405020304" pitchFamily="18" charset="0"/>
              </a:rPr>
              <a:t>This scheme is not efficient; to traverse the list, we must read each block, which requires substantial I/O time.</a:t>
            </a:r>
          </a:p>
        </p:txBody>
      </p:sp>
      <p:pic>
        <p:nvPicPr>
          <p:cNvPr id="2" name="Audio 1">
            <a:hlinkClick r:id="" action="ppaction://media"/>
            <a:extLst>
              <a:ext uri="{FF2B5EF4-FFF2-40B4-BE49-F238E27FC236}">
                <a16:creationId xmlns:a16="http://schemas.microsoft.com/office/drawing/2014/main" id="{675357B4-C8E7-480E-9302-B08072D8D75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394068803"/>
      </p:ext>
    </p:extLst>
  </p:cSld>
  <p:clrMapOvr>
    <a:masterClrMapping/>
  </p:clrMapOvr>
  <mc:AlternateContent xmlns:mc="http://schemas.openxmlformats.org/markup-compatibility/2006">
    <mc:Choice xmlns:p14="http://schemas.microsoft.com/office/powerpoint/2010/main" Requires="p14">
      <p:transition spd="slow" p14:dur="2000" advTm="54301"/>
    </mc:Choice>
    <mc:Fallback>
      <p:transition spd="slow" advTm="543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7592C37-171F-4D0D-96F3-BD693199ACA2}"/>
              </a:ext>
            </a:extLst>
          </p:cNvPr>
          <p:cNvSpPr/>
          <p:nvPr/>
        </p:nvSpPr>
        <p:spPr>
          <a:xfrm>
            <a:off x="192258" y="1016453"/>
            <a:ext cx="11807483" cy="4094198"/>
          </a:xfrm>
          <a:prstGeom prst="rect">
            <a:avLst/>
          </a:prstGeom>
        </p:spPr>
        <p:txBody>
          <a:bodyPr wrap="square">
            <a:spAutoFit/>
          </a:bodyPr>
          <a:lstStyle/>
          <a:p>
            <a:pPr algn="just">
              <a:lnSpc>
                <a:spcPct val="150000"/>
              </a:lnSpc>
            </a:pPr>
            <a:r>
              <a:rPr lang="en-US" sz="2200" b="1" dirty="0">
                <a:latin typeface="Times New Roman" panose="02020603050405020304" pitchFamily="18" charset="0"/>
                <a:cs typeface="Times New Roman" panose="02020603050405020304" pitchFamily="18" charset="0"/>
              </a:rPr>
              <a:t>Free space management</a:t>
            </a:r>
          </a:p>
          <a:p>
            <a:pPr algn="just">
              <a:lnSpc>
                <a:spcPct val="150000"/>
              </a:lnSpc>
            </a:pPr>
            <a:r>
              <a:rPr lang="en-US" sz="2200" b="1" dirty="0">
                <a:latin typeface="Times New Roman" panose="02020603050405020304" pitchFamily="18" charset="0"/>
                <a:cs typeface="Times New Roman" panose="02020603050405020304" pitchFamily="18" charset="0"/>
              </a:rPr>
              <a:t>3. Grouping </a:t>
            </a:r>
          </a:p>
          <a:p>
            <a:pPr marL="342900" indent="-342900" algn="just">
              <a:lnSpc>
                <a:spcPct val="150000"/>
              </a:lnSpc>
              <a:buFont typeface="Wingdings" panose="05000000000000000000" pitchFamily="2" charset="2"/>
              <a:buChar char="Ø"/>
            </a:pPr>
            <a:r>
              <a:rPr lang="en-US" sz="2200" dirty="0">
                <a:latin typeface="Times New Roman" panose="02020603050405020304" pitchFamily="18" charset="0"/>
                <a:cs typeface="Times New Roman" panose="02020603050405020304" pitchFamily="18" charset="0"/>
              </a:rPr>
              <a:t>This approach stores the address of the free blocks in the first free block. </a:t>
            </a:r>
          </a:p>
          <a:p>
            <a:pPr marL="342900" indent="-342900" algn="just">
              <a:lnSpc>
                <a:spcPct val="150000"/>
              </a:lnSpc>
              <a:buFont typeface="Wingdings" panose="05000000000000000000" pitchFamily="2" charset="2"/>
              <a:buChar char="Ø"/>
            </a:pPr>
            <a:r>
              <a:rPr lang="en-US" sz="2200" dirty="0">
                <a:latin typeface="Times New Roman" panose="02020603050405020304" pitchFamily="18" charset="0"/>
                <a:cs typeface="Times New Roman" panose="02020603050405020304" pitchFamily="18" charset="0"/>
              </a:rPr>
              <a:t>The first free block stores the address of some, say n free blocks. </a:t>
            </a:r>
          </a:p>
          <a:p>
            <a:pPr marL="342900" indent="-342900" algn="just">
              <a:lnSpc>
                <a:spcPct val="150000"/>
              </a:lnSpc>
              <a:buFont typeface="Wingdings" panose="05000000000000000000" pitchFamily="2" charset="2"/>
              <a:buChar char="Ø"/>
            </a:pPr>
            <a:r>
              <a:rPr lang="en-US" sz="2200" dirty="0">
                <a:latin typeface="Times New Roman" panose="02020603050405020304" pitchFamily="18" charset="0"/>
                <a:cs typeface="Times New Roman" panose="02020603050405020304" pitchFamily="18" charset="0"/>
              </a:rPr>
              <a:t>Out of these n blocks, the first n-1 blocks are actually free and the last block contains the address of next free n blocks.</a:t>
            </a:r>
          </a:p>
          <a:p>
            <a:pPr marL="342900" indent="-342900" algn="just">
              <a:lnSpc>
                <a:spcPct val="150000"/>
              </a:lnSpc>
              <a:buFont typeface="Wingdings" panose="05000000000000000000" pitchFamily="2" charset="2"/>
              <a:buChar char="Ø"/>
            </a:pPr>
            <a:r>
              <a:rPr lang="en-US" sz="2200" dirty="0">
                <a:latin typeface="Times New Roman" panose="02020603050405020304" pitchFamily="18" charset="0"/>
                <a:cs typeface="Times New Roman" panose="02020603050405020304" pitchFamily="18" charset="0"/>
              </a:rPr>
              <a:t>An advantage of this approach is that the addresses of </a:t>
            </a:r>
            <a:r>
              <a:rPr lang="en-US" sz="2200" b="1" i="1" u="sng" dirty="0">
                <a:solidFill>
                  <a:srgbClr val="FF0000"/>
                </a:solidFill>
                <a:latin typeface="Times New Roman" panose="02020603050405020304" pitchFamily="18" charset="0"/>
                <a:cs typeface="Times New Roman" panose="02020603050405020304" pitchFamily="18" charset="0"/>
              </a:rPr>
              <a:t>a group of free disk blocks </a:t>
            </a:r>
            <a:r>
              <a:rPr lang="en-US" sz="2200" dirty="0">
                <a:latin typeface="Times New Roman" panose="02020603050405020304" pitchFamily="18" charset="0"/>
                <a:cs typeface="Times New Roman" panose="02020603050405020304" pitchFamily="18" charset="0"/>
              </a:rPr>
              <a:t>can be found easily.</a:t>
            </a:r>
          </a:p>
        </p:txBody>
      </p:sp>
      <p:pic>
        <p:nvPicPr>
          <p:cNvPr id="2" name="Audio 1">
            <a:hlinkClick r:id="" action="ppaction://media"/>
            <a:extLst>
              <a:ext uri="{FF2B5EF4-FFF2-40B4-BE49-F238E27FC236}">
                <a16:creationId xmlns:a16="http://schemas.microsoft.com/office/drawing/2014/main" id="{B86760AE-9505-47C1-9E69-669F1A7E6853}"/>
              </a:ext>
            </a:extLst>
          </p:cNvPr>
          <p:cNvPicPr>
            <a:picLocks noChangeAspect="1"/>
          </p:cNvPicPr>
          <p:nvPr>
            <a:audioFile r:link="rId3"/>
            <p:extLst>
              <p:ext uri="{DAA4B4D4-6D71-4841-9C94-3DE7FCFB9230}">
                <p14:media xmlns:p14="http://schemas.microsoft.com/office/powerpoint/2010/main" r:embed="rId2"/>
              </p:ext>
            </p:extLst>
          </p:nvPr>
        </p:nvPicPr>
        <p:blipFill>
          <a:blip r:embed="rId5"/>
          <a:stretch>
            <a:fillRect/>
          </a:stretch>
        </p:blipFill>
        <p:spPr>
          <a:xfrm>
            <a:off x="11430000" y="6096000"/>
            <a:ext cx="609600" cy="609600"/>
          </a:xfrm>
          <a:prstGeom prst="rect">
            <a:avLst/>
          </a:prstGeom>
        </p:spPr>
      </p:pic>
    </p:spTree>
    <p:custDataLst>
      <p:tags r:id="rId1"/>
    </p:custDataLst>
    <p:extLst>
      <p:ext uri="{BB962C8B-B14F-4D97-AF65-F5344CB8AC3E}">
        <p14:creationId xmlns:p14="http://schemas.microsoft.com/office/powerpoint/2010/main" val="2001696020"/>
      </p:ext>
    </p:extLst>
  </p:cSld>
  <p:clrMapOvr>
    <a:masterClrMapping/>
  </p:clrMapOvr>
  <mc:AlternateContent xmlns:mc="http://schemas.openxmlformats.org/markup-compatibility/2006">
    <mc:Choice xmlns:p14="http://schemas.microsoft.com/office/powerpoint/2010/main" Requires="p14">
      <p:transition spd="slow" p14:dur="2000" advTm="38505"/>
    </mc:Choice>
    <mc:Fallback>
      <p:transition spd="slow" advTm="3850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1" fill="hold" display="0">
                  <p:stCondLst>
                    <p:cond delay="indefinite"/>
                  </p:stCondLst>
                  <p:endCondLst>
                    <p:cond evt="onStopAudio" delay="0">
                      <p:tgtEl>
                        <p:sldTgt/>
                      </p:tgtEl>
                    </p:cond>
                  </p:endCondLst>
                </p:cTn>
                <p:tgtEl>
                  <p:spTgt spid="2"/>
                </p:tgtEl>
              </p:cMediaNode>
            </p:audio>
          </p:childTnLst>
        </p:cTn>
      </p:par>
    </p:tnLst>
    <p:bldLst>
      <p:bldP spid="4"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319F563-66B1-4EF7-8173-6AC8B763D9B6}"/>
              </a:ext>
            </a:extLst>
          </p:cNvPr>
          <p:cNvSpPr>
            <a:spLocks noGrp="1"/>
          </p:cNvSpPr>
          <p:nvPr>
            <p:ph type="title"/>
          </p:nvPr>
        </p:nvSpPr>
        <p:spPr>
          <a:xfrm>
            <a:off x="3876822" y="2447144"/>
            <a:ext cx="4971757" cy="1325563"/>
          </a:xfrm>
        </p:spPr>
        <p:txBody>
          <a:bodyPr>
            <a:normAutofit/>
          </a:bodyPr>
          <a:lstStyle/>
          <a:p>
            <a:r>
              <a:rPr lang="en-US" dirty="0">
                <a:latin typeface="Times New Roman" panose="02020603050405020304" pitchFamily="18" charset="0"/>
                <a:cs typeface="Times New Roman" panose="02020603050405020304" pitchFamily="18" charset="0"/>
              </a:rPr>
              <a:t>Allocation methods</a:t>
            </a:r>
          </a:p>
        </p:txBody>
      </p:sp>
    </p:spTree>
    <p:extLst>
      <p:ext uri="{BB962C8B-B14F-4D97-AF65-F5344CB8AC3E}">
        <p14:creationId xmlns:p14="http://schemas.microsoft.com/office/powerpoint/2010/main" val="35474480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7592C37-171F-4D0D-96F3-BD693199ACA2}"/>
              </a:ext>
            </a:extLst>
          </p:cNvPr>
          <p:cNvSpPr/>
          <p:nvPr/>
        </p:nvSpPr>
        <p:spPr>
          <a:xfrm>
            <a:off x="192259" y="242730"/>
            <a:ext cx="8304627" cy="5109860"/>
          </a:xfrm>
          <a:prstGeom prst="rect">
            <a:avLst/>
          </a:prstGeom>
        </p:spPr>
        <p:txBody>
          <a:bodyPr wrap="square">
            <a:spAutoFit/>
          </a:bodyPr>
          <a:lstStyle/>
          <a:p>
            <a:pPr algn="just">
              <a:lnSpc>
                <a:spcPct val="150000"/>
              </a:lnSpc>
            </a:pPr>
            <a:r>
              <a:rPr lang="en-US" sz="2200" b="1" dirty="0">
                <a:latin typeface="Times New Roman" panose="02020603050405020304" pitchFamily="18" charset="0"/>
                <a:cs typeface="Times New Roman" panose="02020603050405020304" pitchFamily="18" charset="0"/>
              </a:rPr>
              <a:t>Free space management</a:t>
            </a:r>
            <a:endParaRPr lang="en-US" sz="2200" dirty="0">
              <a:latin typeface="Times New Roman" panose="02020603050405020304" pitchFamily="18" charset="0"/>
              <a:cs typeface="Times New Roman" panose="02020603050405020304" pitchFamily="18" charset="0"/>
            </a:endParaRPr>
          </a:p>
          <a:p>
            <a:pPr algn="just">
              <a:lnSpc>
                <a:spcPct val="150000"/>
              </a:lnSpc>
            </a:pPr>
            <a:r>
              <a:rPr lang="en-US" sz="2200" b="1" dirty="0">
                <a:latin typeface="Times New Roman" panose="02020603050405020304" pitchFamily="18" charset="0"/>
                <a:cs typeface="Times New Roman" panose="02020603050405020304" pitchFamily="18" charset="0"/>
              </a:rPr>
              <a:t>4. Counting –</a:t>
            </a:r>
          </a:p>
          <a:p>
            <a:pPr marL="342900" indent="-342900" algn="just">
              <a:lnSpc>
                <a:spcPct val="150000"/>
              </a:lnSpc>
              <a:buFont typeface="Wingdings" panose="05000000000000000000" pitchFamily="2" charset="2"/>
              <a:buChar char="Ø"/>
            </a:pPr>
            <a:r>
              <a:rPr lang="en-US" sz="2200" dirty="0">
                <a:latin typeface="Times New Roman" panose="02020603050405020304" pitchFamily="18" charset="0"/>
                <a:cs typeface="Times New Roman" panose="02020603050405020304" pitchFamily="18" charset="0"/>
              </a:rPr>
              <a:t>This approach stores the address of the first free disk block and a number n of free contiguous disk blocks that follow the first block.</a:t>
            </a:r>
          </a:p>
          <a:p>
            <a:pPr marL="342900" indent="-342900" algn="just">
              <a:lnSpc>
                <a:spcPct val="150000"/>
              </a:lnSpc>
              <a:buFont typeface="Wingdings" panose="05000000000000000000" pitchFamily="2" charset="2"/>
              <a:buChar char="Ø"/>
            </a:pPr>
            <a:r>
              <a:rPr lang="en-US" sz="2200" dirty="0">
                <a:latin typeface="Times New Roman" panose="02020603050405020304" pitchFamily="18" charset="0"/>
                <a:cs typeface="Times New Roman" panose="02020603050405020304" pitchFamily="18" charset="0"/>
              </a:rPr>
              <a:t>Every entry in the list would contain:</a:t>
            </a:r>
          </a:p>
          <a:p>
            <a:pPr marL="800100" lvl="1" indent="-342900" algn="just">
              <a:lnSpc>
                <a:spcPct val="150000"/>
              </a:lnSpc>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Address of first free disk block</a:t>
            </a:r>
          </a:p>
          <a:p>
            <a:pPr marL="800100" lvl="1" indent="-342900" algn="just">
              <a:lnSpc>
                <a:spcPct val="150000"/>
              </a:lnSpc>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A number n</a:t>
            </a:r>
          </a:p>
          <a:p>
            <a:pPr marL="342900" indent="-342900" algn="just">
              <a:lnSpc>
                <a:spcPct val="150000"/>
              </a:lnSpc>
              <a:buFont typeface="Wingdings" panose="05000000000000000000" pitchFamily="2" charset="2"/>
              <a:buChar char="Ø"/>
            </a:pPr>
            <a:r>
              <a:rPr lang="en-US" sz="2200" dirty="0">
                <a:latin typeface="Times New Roman" panose="02020603050405020304" pitchFamily="18" charset="0"/>
                <a:cs typeface="Times New Roman" panose="02020603050405020304" pitchFamily="18" charset="0"/>
              </a:rPr>
              <a:t>For example, in Figure-1, the first entry of the free space list would be: ([Address of Block 5], 2), because 2 contiguous free blocks follow block 5.</a:t>
            </a:r>
          </a:p>
        </p:txBody>
      </p:sp>
      <p:pic>
        <p:nvPicPr>
          <p:cNvPr id="3" name="Picture 2">
            <a:extLst>
              <a:ext uri="{FF2B5EF4-FFF2-40B4-BE49-F238E27FC236}">
                <a16:creationId xmlns:a16="http://schemas.microsoft.com/office/drawing/2014/main" id="{44EE4B46-546F-44DB-A306-31DC31E027E2}"/>
              </a:ext>
            </a:extLst>
          </p:cNvPr>
          <p:cNvPicPr>
            <a:picLocks noChangeAspect="1"/>
          </p:cNvPicPr>
          <p:nvPr/>
        </p:nvPicPr>
        <p:blipFill>
          <a:blip r:embed="rId5"/>
          <a:stretch>
            <a:fillRect/>
          </a:stretch>
        </p:blipFill>
        <p:spPr>
          <a:xfrm>
            <a:off x="9222991" y="0"/>
            <a:ext cx="2969009" cy="5005250"/>
          </a:xfrm>
          <a:prstGeom prst="rect">
            <a:avLst/>
          </a:prstGeom>
        </p:spPr>
      </p:pic>
      <p:pic>
        <p:nvPicPr>
          <p:cNvPr id="5" name="Audio 4">
            <a:hlinkClick r:id="" action="ppaction://media"/>
            <a:extLst>
              <a:ext uri="{FF2B5EF4-FFF2-40B4-BE49-F238E27FC236}">
                <a16:creationId xmlns:a16="http://schemas.microsoft.com/office/drawing/2014/main" id="{6447225F-BB72-4D40-A50F-634BBBEFF878}"/>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430000" y="6096000"/>
            <a:ext cx="609600" cy="609600"/>
          </a:xfrm>
          <a:prstGeom prst="rect">
            <a:avLst/>
          </a:prstGeom>
        </p:spPr>
      </p:pic>
    </p:spTree>
    <p:custDataLst>
      <p:tags r:id="rId1"/>
    </p:custDataLst>
    <p:extLst>
      <p:ext uri="{BB962C8B-B14F-4D97-AF65-F5344CB8AC3E}">
        <p14:creationId xmlns:p14="http://schemas.microsoft.com/office/powerpoint/2010/main" val="3978359959"/>
      </p:ext>
    </p:extLst>
  </p:cSld>
  <p:clrMapOvr>
    <a:masterClrMapping/>
  </p:clrMapOvr>
  <mc:AlternateContent xmlns:mc="http://schemas.openxmlformats.org/markup-compatibility/2006">
    <mc:Choice xmlns:p14="http://schemas.microsoft.com/office/powerpoint/2010/main" Requires="p14">
      <p:transition spd="slow" p14:dur="2000" advTm="36885"/>
    </mc:Choice>
    <mc:Fallback>
      <p:transition spd="slow" advTm="3688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3" end="3"/>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
                                            <p:txEl>
                                              <p:pRg st="4" end="4"/>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1" fill="hold" display="0">
                  <p:stCondLst>
                    <p:cond delay="indefinite"/>
                  </p:stCondLst>
                  <p:endCondLst>
                    <p:cond evt="onStopAudio" delay="0">
                      <p:tgtEl>
                        <p:sldTgt/>
                      </p:tgtEl>
                    </p:cond>
                  </p:endCondLst>
                </p:cTn>
                <p:tgtEl>
                  <p:spTgt spid="5"/>
                </p:tgtEl>
              </p:cMediaNode>
            </p:audio>
          </p:childTnLst>
        </p:cTn>
      </p:par>
    </p:tnLst>
    <p:bldLst>
      <p:bldP spid="4"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319F563-66B1-4EF7-8173-6AC8B763D9B6}"/>
              </a:ext>
            </a:extLst>
          </p:cNvPr>
          <p:cNvSpPr>
            <a:spLocks noGrp="1"/>
          </p:cNvSpPr>
          <p:nvPr>
            <p:ph type="title"/>
          </p:nvPr>
        </p:nvSpPr>
        <p:spPr>
          <a:xfrm>
            <a:off x="3876824" y="2320535"/>
            <a:ext cx="3804138" cy="1325563"/>
          </a:xfrm>
        </p:spPr>
        <p:txBody>
          <a:bodyPr>
            <a:normAutofit/>
          </a:bodyPr>
          <a:lstStyle/>
          <a:p>
            <a:r>
              <a:rPr lang="en-US" dirty="0">
                <a:latin typeface="Times New Roman" panose="02020603050405020304" pitchFamily="18" charset="0"/>
                <a:cs typeface="Times New Roman" panose="02020603050405020304" pitchFamily="18" charset="0"/>
              </a:rPr>
              <a:t>Disk Structure</a:t>
            </a:r>
          </a:p>
        </p:txBody>
      </p:sp>
      <p:pic>
        <p:nvPicPr>
          <p:cNvPr id="3" name="Audio 2">
            <a:hlinkClick r:id="" action="ppaction://media"/>
            <a:extLst>
              <a:ext uri="{FF2B5EF4-FFF2-40B4-BE49-F238E27FC236}">
                <a16:creationId xmlns:a16="http://schemas.microsoft.com/office/drawing/2014/main" id="{915E546B-32CC-4986-B8BB-EF64D0C54AF8}"/>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796403011"/>
      </p:ext>
    </p:extLst>
  </p:cSld>
  <p:clrMapOvr>
    <a:masterClrMapping/>
  </p:clrMapOvr>
  <mc:AlternateContent xmlns:mc="http://schemas.openxmlformats.org/markup-compatibility/2006">
    <mc:Choice xmlns:p14="http://schemas.microsoft.com/office/powerpoint/2010/main" Requires="p14">
      <p:transition spd="slow" p14:dur="2000" advTm="4368"/>
    </mc:Choice>
    <mc:Fallback>
      <p:transition spd="slow" advTm="436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18CA25-AD76-49D9-A330-46FDAA89F135}"/>
              </a:ext>
            </a:extLst>
          </p:cNvPr>
          <p:cNvSpPr>
            <a:spLocks noGrp="1"/>
          </p:cNvSpPr>
          <p:nvPr>
            <p:ph type="title"/>
          </p:nvPr>
        </p:nvSpPr>
        <p:spPr>
          <a:xfrm>
            <a:off x="162951" y="140042"/>
            <a:ext cx="10515600" cy="1325563"/>
          </a:xfrm>
        </p:spPr>
        <p:txBody>
          <a:bodyPr>
            <a:normAutofit/>
          </a:bodyPr>
          <a:lstStyle/>
          <a:p>
            <a:r>
              <a:rPr lang="en-US" sz="3000" dirty="0">
                <a:latin typeface="Times New Roman" panose="02020603050405020304" pitchFamily="18" charset="0"/>
                <a:cs typeface="Times New Roman" panose="02020603050405020304" pitchFamily="18" charset="0"/>
              </a:rPr>
              <a:t>Disk Structure</a:t>
            </a:r>
          </a:p>
        </p:txBody>
      </p:sp>
      <p:sp>
        <p:nvSpPr>
          <p:cNvPr id="3" name="Content Placeholder 2">
            <a:extLst>
              <a:ext uri="{FF2B5EF4-FFF2-40B4-BE49-F238E27FC236}">
                <a16:creationId xmlns:a16="http://schemas.microsoft.com/office/drawing/2014/main" id="{DAF9EDBE-5A8E-4252-B7D2-356F7F023277}"/>
              </a:ext>
            </a:extLst>
          </p:cNvPr>
          <p:cNvSpPr>
            <a:spLocks noGrp="1"/>
          </p:cNvSpPr>
          <p:nvPr>
            <p:ph idx="1"/>
          </p:nvPr>
        </p:nvSpPr>
        <p:spPr>
          <a:xfrm>
            <a:off x="472440" y="1337452"/>
            <a:ext cx="6631745" cy="3665879"/>
          </a:xfrm>
        </p:spPr>
        <p:txBody>
          <a:bodyPr>
            <a:noAutofit/>
          </a:bodyPr>
          <a:lstStyle/>
          <a:p>
            <a:pPr marL="463550" indent="-463550" algn="just">
              <a:lnSpc>
                <a:spcPct val="100000"/>
              </a:lnSpc>
              <a:buFont typeface="Wingdings" panose="05000000000000000000" pitchFamily="2" charset="2"/>
              <a:buChar char="Ø"/>
            </a:pPr>
            <a:r>
              <a:rPr lang="en-US" sz="2200" dirty="0">
                <a:latin typeface="Times New Roman" panose="02020603050405020304" pitchFamily="18" charset="0"/>
                <a:cs typeface="Times New Roman" panose="02020603050405020304" pitchFamily="18" charset="0"/>
              </a:rPr>
              <a:t>Disk drives are addressed as large 1-dimensional arrays of logical blocks</a:t>
            </a:r>
          </a:p>
          <a:p>
            <a:pPr algn="just">
              <a:lnSpc>
                <a:spcPct val="100000"/>
              </a:lnSpc>
            </a:pPr>
            <a:r>
              <a:rPr lang="en-US" sz="1800" dirty="0">
                <a:latin typeface="Times New Roman" panose="02020603050405020304" pitchFamily="18" charset="0"/>
                <a:cs typeface="Times New Roman" panose="02020603050405020304" pitchFamily="18" charset="0"/>
              </a:rPr>
              <a:t>The logical block is the smallest unit of transfer, usually 512 bytes</a:t>
            </a:r>
          </a:p>
          <a:p>
            <a:pPr algn="just">
              <a:lnSpc>
                <a:spcPct val="100000"/>
              </a:lnSpc>
            </a:pPr>
            <a:endParaRPr lang="en-US" sz="1800" dirty="0">
              <a:latin typeface="Times New Roman" panose="02020603050405020304" pitchFamily="18" charset="0"/>
              <a:cs typeface="Times New Roman" panose="02020603050405020304" pitchFamily="18" charset="0"/>
            </a:endParaRPr>
          </a:p>
          <a:p>
            <a:pPr marL="463550" indent="-463550" algn="just">
              <a:lnSpc>
                <a:spcPct val="100000"/>
              </a:lnSpc>
              <a:buFont typeface="Wingdings" panose="05000000000000000000" pitchFamily="2" charset="2"/>
              <a:buChar char="Ø"/>
            </a:pPr>
            <a:r>
              <a:rPr lang="en-US" sz="2200" dirty="0">
                <a:latin typeface="Times New Roman" panose="02020603050405020304" pitchFamily="18" charset="0"/>
                <a:cs typeface="Times New Roman" panose="02020603050405020304" pitchFamily="18" charset="0"/>
              </a:rPr>
              <a:t>The array of logical blocks is mapped into the sectors of the disk sequentially</a:t>
            </a:r>
          </a:p>
          <a:p>
            <a:pPr lvl="1" algn="just">
              <a:lnSpc>
                <a:spcPct val="100000"/>
              </a:lnSpc>
            </a:pPr>
            <a:r>
              <a:rPr lang="en-US" sz="1800" dirty="0">
                <a:latin typeface="Times New Roman" panose="02020603050405020304" pitchFamily="18" charset="0"/>
                <a:cs typeface="Times New Roman" panose="02020603050405020304" pitchFamily="18" charset="0"/>
              </a:rPr>
              <a:t>Sector 0 is the first sector of the first track on the outermost cylinder</a:t>
            </a:r>
          </a:p>
          <a:p>
            <a:pPr lvl="1" algn="just">
              <a:lnSpc>
                <a:spcPct val="100000"/>
              </a:lnSpc>
            </a:pPr>
            <a:r>
              <a:rPr lang="en-US" sz="1800" dirty="0">
                <a:latin typeface="Times New Roman" panose="02020603050405020304" pitchFamily="18" charset="0"/>
                <a:cs typeface="Times New Roman" panose="02020603050405020304" pitchFamily="18" charset="0"/>
              </a:rPr>
              <a:t>Mapping proceeds in order through that track, then the rest of the tracks in that cylinder, and then through the rest of the cylinders from outermost to innermost</a:t>
            </a:r>
          </a:p>
          <a:p>
            <a:pPr marL="0" indent="0" algn="just">
              <a:lnSpc>
                <a:spcPct val="100000"/>
              </a:lnSpc>
              <a:buNone/>
            </a:pPr>
            <a:r>
              <a:rPr lang="en-US" sz="2200" dirty="0">
                <a:latin typeface="Times New Roman" panose="02020603050405020304" pitchFamily="18" charset="0"/>
                <a:cs typeface="Times New Roman" panose="02020603050405020304" pitchFamily="18" charset="0"/>
              </a:rPr>
              <a:t>		</a:t>
            </a:r>
          </a:p>
        </p:txBody>
      </p:sp>
      <p:pic>
        <p:nvPicPr>
          <p:cNvPr id="4" name="Picture 3">
            <a:extLst>
              <a:ext uri="{FF2B5EF4-FFF2-40B4-BE49-F238E27FC236}">
                <a16:creationId xmlns:a16="http://schemas.microsoft.com/office/drawing/2014/main" id="{86799E27-5D5F-4AE7-93FA-B51A04519ACC}"/>
              </a:ext>
            </a:extLst>
          </p:cNvPr>
          <p:cNvPicPr>
            <a:picLocks noChangeAspect="1"/>
          </p:cNvPicPr>
          <p:nvPr/>
        </p:nvPicPr>
        <p:blipFill>
          <a:blip r:embed="rId4"/>
          <a:stretch>
            <a:fillRect/>
          </a:stretch>
        </p:blipFill>
        <p:spPr>
          <a:xfrm>
            <a:off x="7297364" y="990527"/>
            <a:ext cx="4731685" cy="3853583"/>
          </a:xfrm>
          <a:prstGeom prst="rect">
            <a:avLst/>
          </a:prstGeom>
        </p:spPr>
      </p:pic>
      <p:sp>
        <p:nvSpPr>
          <p:cNvPr id="5" name="Rectangle 4">
            <a:extLst>
              <a:ext uri="{FF2B5EF4-FFF2-40B4-BE49-F238E27FC236}">
                <a16:creationId xmlns:a16="http://schemas.microsoft.com/office/drawing/2014/main" id="{5A645B84-B687-4F18-BA9C-F346B34FF28D}"/>
              </a:ext>
            </a:extLst>
          </p:cNvPr>
          <p:cNvSpPr/>
          <p:nvPr/>
        </p:nvSpPr>
        <p:spPr>
          <a:xfrm>
            <a:off x="7750736" y="5003331"/>
            <a:ext cx="2643672" cy="323165"/>
          </a:xfrm>
          <a:prstGeom prst="rect">
            <a:avLst/>
          </a:prstGeom>
        </p:spPr>
        <p:txBody>
          <a:bodyPr wrap="none">
            <a:spAutoFit/>
          </a:bodyPr>
          <a:lstStyle/>
          <a:p>
            <a:r>
              <a:rPr lang="en-US" sz="1500" b="1" dirty="0">
                <a:latin typeface="Times New Roman" panose="02020603050405020304" pitchFamily="18" charset="0"/>
                <a:cs typeface="Times New Roman" panose="02020603050405020304" pitchFamily="18" charset="0"/>
              </a:rPr>
              <a:t>Moving-head disk mechanism</a:t>
            </a:r>
          </a:p>
        </p:txBody>
      </p:sp>
      <p:pic>
        <p:nvPicPr>
          <p:cNvPr id="7" name="Audio 6">
            <a:hlinkClick r:id="" action="ppaction://media"/>
            <a:extLst>
              <a:ext uri="{FF2B5EF4-FFF2-40B4-BE49-F238E27FC236}">
                <a16:creationId xmlns:a16="http://schemas.microsoft.com/office/drawing/2014/main" id="{761E5AB5-B3FB-4659-9142-959281B5286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553761139"/>
      </p:ext>
    </p:extLst>
  </p:cSld>
  <p:clrMapOvr>
    <a:masterClrMapping/>
  </p:clrMapOvr>
  <mc:AlternateContent xmlns:mc="http://schemas.openxmlformats.org/markup-compatibility/2006">
    <mc:Choice xmlns:p14="http://schemas.microsoft.com/office/powerpoint/2010/main" Requires="p14">
      <p:transition spd="slow" p14:dur="2000" advTm="44036"/>
    </mc:Choice>
    <mc:Fallback>
      <p:transition spd="slow" advTm="440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E57AF97-EDF0-465C-A3C7-5DE1C9E4C405}"/>
              </a:ext>
            </a:extLst>
          </p:cNvPr>
          <p:cNvPicPr>
            <a:picLocks noChangeAspect="1"/>
          </p:cNvPicPr>
          <p:nvPr/>
        </p:nvPicPr>
        <p:blipFill>
          <a:blip r:embed="rId4"/>
          <a:stretch>
            <a:fillRect/>
          </a:stretch>
        </p:blipFill>
        <p:spPr>
          <a:xfrm>
            <a:off x="428454" y="759582"/>
            <a:ext cx="5098139" cy="4154984"/>
          </a:xfrm>
          <a:prstGeom prst="rect">
            <a:avLst/>
          </a:prstGeom>
        </p:spPr>
      </p:pic>
      <p:sp>
        <p:nvSpPr>
          <p:cNvPr id="5" name="Rectangle 4">
            <a:extLst>
              <a:ext uri="{FF2B5EF4-FFF2-40B4-BE49-F238E27FC236}">
                <a16:creationId xmlns:a16="http://schemas.microsoft.com/office/drawing/2014/main" id="{F7B1379C-3C43-4474-BA2E-308AB5775077}"/>
              </a:ext>
            </a:extLst>
          </p:cNvPr>
          <p:cNvSpPr/>
          <p:nvPr/>
        </p:nvSpPr>
        <p:spPr>
          <a:xfrm>
            <a:off x="5667546" y="504487"/>
            <a:ext cx="6096000" cy="5509200"/>
          </a:xfrm>
          <a:prstGeom prst="rect">
            <a:avLst/>
          </a:prstGeom>
        </p:spPr>
        <p:txBody>
          <a:bodyPr>
            <a:spAutoFit/>
          </a:bodyPr>
          <a:lstStyle/>
          <a:p>
            <a:pPr marL="342900" marR="0" lvl="0" indent="-342900" algn="just"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2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The disk is divided into tracks. </a:t>
            </a:r>
          </a:p>
          <a:p>
            <a:pPr marL="342900" marR="0" lvl="0" indent="-342900" algn="just"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US" sz="2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342900" marR="0" lvl="0" indent="-342900" algn="just"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2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Each track is further divided into sectors. </a:t>
            </a:r>
          </a:p>
          <a:p>
            <a:pPr marL="342900" marR="0" lvl="0" indent="-342900" algn="just"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US" sz="2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342900" marR="0" lvl="0" indent="-342900" algn="just"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2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The point to be noted here is that outer tracks are bigger in size than the inner tracks but they contain the same number of sectors and have equal storage capacity. </a:t>
            </a:r>
          </a:p>
          <a:p>
            <a:pPr marL="342900" marR="0" lvl="0" indent="-342900" algn="just"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US" sz="2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342900" marR="0" lvl="0" indent="-342900" algn="just"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2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This is because the storage density is high in sectors of the inner tracks where as the bits are sparsely arranged in sectors of the outer tracks. </a:t>
            </a:r>
          </a:p>
          <a:p>
            <a:pPr marL="342900" marR="0" lvl="0" indent="-342900" algn="just"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US" sz="2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342900" marR="0" lvl="0" indent="-342900" algn="just"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2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Some space of every sector is used for formatting. So, the actual capacity of a sector is less than the given capacity.</a:t>
            </a:r>
          </a:p>
        </p:txBody>
      </p:sp>
      <p:pic>
        <p:nvPicPr>
          <p:cNvPr id="2" name="Audio 1">
            <a:hlinkClick r:id="" action="ppaction://media"/>
            <a:extLst>
              <a:ext uri="{FF2B5EF4-FFF2-40B4-BE49-F238E27FC236}">
                <a16:creationId xmlns:a16="http://schemas.microsoft.com/office/drawing/2014/main" id="{9EE40B70-A3F0-4DE5-A3A2-A89C06A6F80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465588339"/>
      </p:ext>
    </p:extLst>
  </p:cSld>
  <p:clrMapOvr>
    <a:masterClrMapping/>
  </p:clrMapOvr>
  <mc:AlternateContent xmlns:mc="http://schemas.openxmlformats.org/markup-compatibility/2006">
    <mc:Choice xmlns:p14="http://schemas.microsoft.com/office/powerpoint/2010/main" Requires="p14">
      <p:transition spd="slow" p14:dur="2000" advTm="43241"/>
    </mc:Choice>
    <mc:Fallback>
      <p:transition spd="slow" advTm="4324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A97AF83-BF03-4420-B30D-6A19316F9498}"/>
              </a:ext>
            </a:extLst>
          </p:cNvPr>
          <p:cNvSpPr/>
          <p:nvPr/>
        </p:nvSpPr>
        <p:spPr>
          <a:xfrm>
            <a:off x="248529" y="196172"/>
            <a:ext cx="11793416" cy="5847755"/>
          </a:xfrm>
          <a:prstGeom prst="rect">
            <a:avLst/>
          </a:prstGeom>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2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Read-Write(R-W) head moves over the rotating hard disk. </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US" sz="2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2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It is this Read-Write head that performs all the read and write operations on the disk and hence, position of the R-W head is a major concern. </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US" sz="2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2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To perform a read or write operation on a memory location, we need to place the R-W head over that position. </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US" sz="2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2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Some important terms must be noted here:</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US" sz="2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463550" marR="0" lvl="1" indent="-182563"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200" b="1" i="0" u="none" strike="noStrike" kern="1200" cap="none" spc="0" normalizeH="0" baseline="0" noProof="0" dirty="0">
                <a:ln>
                  <a:noFill/>
                </a:ln>
                <a:solidFill>
                  <a:srgbClr val="C00000"/>
                </a:solidFill>
                <a:effectLst/>
                <a:uLnTx/>
                <a:uFillTx/>
                <a:latin typeface="Times New Roman" panose="02020603050405020304" pitchFamily="18" charset="0"/>
                <a:ea typeface="+mn-ea"/>
                <a:cs typeface="Times New Roman" panose="02020603050405020304" pitchFamily="18" charset="0"/>
              </a:rPr>
              <a:t>Seek time</a:t>
            </a:r>
            <a:r>
              <a:rPr kumimoji="0" lang="en-US" sz="22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The time taken by the R-W head to reach the desired track from it’s current position.</a:t>
            </a:r>
          </a:p>
          <a:p>
            <a:pPr marL="463550" marR="0" lvl="1" indent="-182563"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200" b="1" i="0" u="none" strike="noStrike" kern="1200" cap="none" spc="0" normalizeH="0" baseline="0" noProof="0" dirty="0">
                <a:ln>
                  <a:noFill/>
                </a:ln>
                <a:solidFill>
                  <a:srgbClr val="FFC000"/>
                </a:solidFill>
                <a:effectLst/>
                <a:uLnTx/>
                <a:uFillTx/>
                <a:latin typeface="Times New Roman" panose="02020603050405020304" pitchFamily="18" charset="0"/>
                <a:ea typeface="+mn-ea"/>
                <a:cs typeface="Times New Roman" panose="02020603050405020304" pitchFamily="18" charset="0"/>
              </a:rPr>
              <a:t>Rotational latency:</a:t>
            </a:r>
            <a:r>
              <a:rPr kumimoji="0" lang="en-US" sz="22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Times New Roman" panose="02020603050405020304" pitchFamily="18" charset="0"/>
              </a:rPr>
              <a:t> </a:t>
            </a:r>
            <a:r>
              <a:rPr kumimoji="0" lang="en-US" sz="2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Time taken by the sector to come under the R-W head.</a:t>
            </a:r>
          </a:p>
          <a:p>
            <a:pPr marL="463550" marR="0" lvl="1" indent="-182563"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200" b="1" i="0" u="none" strike="noStrike" kern="1200" cap="none" spc="0" normalizeH="0" baseline="0" noProof="0" dirty="0">
                <a:ln>
                  <a:noFill/>
                </a:ln>
                <a:solidFill>
                  <a:srgbClr val="00B050"/>
                </a:solidFill>
                <a:effectLst/>
                <a:uLnTx/>
                <a:uFillTx/>
                <a:latin typeface="Times New Roman" panose="02020603050405020304" pitchFamily="18" charset="0"/>
                <a:ea typeface="+mn-ea"/>
                <a:cs typeface="Times New Roman" panose="02020603050405020304" pitchFamily="18" charset="0"/>
              </a:rPr>
              <a:t>Data transfer time:</a:t>
            </a:r>
            <a:r>
              <a:rPr kumimoji="0" lang="en-US" sz="22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Time taken to transfer the required amount of data. It depends upon the rotational speed.</a:t>
            </a:r>
          </a:p>
          <a:p>
            <a:pPr marL="463550" marR="0" lvl="1" indent="-182563"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200" b="1" i="0" u="none" strike="noStrike" kern="1200" cap="none" spc="0" normalizeH="0" baseline="0" noProof="0" dirty="0">
                <a:ln>
                  <a:noFill/>
                </a:ln>
                <a:solidFill>
                  <a:srgbClr val="002060"/>
                </a:solidFill>
                <a:effectLst/>
                <a:uLnTx/>
                <a:uFillTx/>
                <a:latin typeface="Times New Roman" panose="02020603050405020304" pitchFamily="18" charset="0"/>
                <a:ea typeface="+mn-ea"/>
                <a:cs typeface="Times New Roman" panose="02020603050405020304" pitchFamily="18" charset="0"/>
              </a:rPr>
              <a:t>Controller time:</a:t>
            </a:r>
            <a:r>
              <a:rPr kumimoji="0" lang="en-US" sz="2200" b="0" i="0" u="none" strike="noStrike" kern="1200" cap="none" spc="0" normalizeH="0" baseline="0" noProof="0" dirty="0">
                <a:ln>
                  <a:noFill/>
                </a:ln>
                <a:solidFill>
                  <a:srgbClr val="002060"/>
                </a:solidFill>
                <a:effectLst/>
                <a:uLnTx/>
                <a:uFillTx/>
                <a:latin typeface="Times New Roman" panose="02020603050405020304" pitchFamily="18" charset="0"/>
                <a:ea typeface="+mn-ea"/>
                <a:cs typeface="Times New Roman" panose="02020603050405020304" pitchFamily="18" charset="0"/>
              </a:rPr>
              <a:t> </a:t>
            </a:r>
            <a:r>
              <a:rPr kumimoji="0" lang="en-US" sz="2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The processing time taken by the controller.</a:t>
            </a:r>
          </a:p>
          <a:p>
            <a:pPr marL="463550" marR="0" lvl="1" indent="-182563"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463550" marR="0" lvl="1" indent="-182563"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2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Average Access time: </a:t>
            </a:r>
            <a:r>
              <a:rPr kumimoji="0" lang="en-US" sz="2200" b="0" i="0" u="none" strike="noStrike" kern="1200" cap="none" spc="0" normalizeH="0" baseline="0" noProof="0" dirty="0">
                <a:ln>
                  <a:noFill/>
                </a:ln>
                <a:solidFill>
                  <a:srgbClr val="C00000"/>
                </a:solidFill>
                <a:effectLst/>
                <a:uLnTx/>
                <a:uFillTx/>
                <a:latin typeface="Times New Roman" panose="02020603050405020304" pitchFamily="18" charset="0"/>
                <a:ea typeface="+mn-ea"/>
                <a:cs typeface="Times New Roman" panose="02020603050405020304" pitchFamily="18" charset="0"/>
              </a:rPr>
              <a:t>seek time </a:t>
            </a:r>
            <a:r>
              <a:rPr kumimoji="0" lang="en-US" sz="2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2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Times New Roman" panose="02020603050405020304" pitchFamily="18" charset="0"/>
              </a:rPr>
              <a:t>Rotational latency </a:t>
            </a:r>
            <a:r>
              <a:rPr kumimoji="0" lang="en-US" sz="2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200" b="0" i="0" u="none" strike="noStrike" kern="1200" cap="none" spc="0" normalizeH="0" baseline="0" noProof="0" dirty="0">
                <a:ln>
                  <a:noFill/>
                </a:ln>
                <a:solidFill>
                  <a:srgbClr val="00B050"/>
                </a:solidFill>
                <a:effectLst/>
                <a:uLnTx/>
                <a:uFillTx/>
                <a:latin typeface="Times New Roman" panose="02020603050405020304" pitchFamily="18" charset="0"/>
                <a:ea typeface="+mn-ea"/>
                <a:cs typeface="Times New Roman" panose="02020603050405020304" pitchFamily="18" charset="0"/>
              </a:rPr>
              <a:t>data transfer time </a:t>
            </a:r>
            <a:r>
              <a:rPr kumimoji="0" lang="en-US" sz="2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200" b="0" i="0" u="none" strike="noStrike" kern="1200" cap="none" spc="0" normalizeH="0" baseline="0" noProof="0" dirty="0">
                <a:ln>
                  <a:noFill/>
                </a:ln>
                <a:solidFill>
                  <a:srgbClr val="002060"/>
                </a:solidFill>
                <a:effectLst/>
                <a:uLnTx/>
                <a:uFillTx/>
                <a:latin typeface="Times New Roman" panose="02020603050405020304" pitchFamily="18" charset="0"/>
                <a:ea typeface="+mn-ea"/>
                <a:cs typeface="Times New Roman" panose="02020603050405020304" pitchFamily="18" charset="0"/>
              </a:rPr>
              <a:t>controller time.</a:t>
            </a:r>
          </a:p>
        </p:txBody>
      </p:sp>
      <p:pic>
        <p:nvPicPr>
          <p:cNvPr id="3" name="Audio 2">
            <a:hlinkClick r:id="" action="ppaction://media"/>
            <a:extLst>
              <a:ext uri="{FF2B5EF4-FFF2-40B4-BE49-F238E27FC236}">
                <a16:creationId xmlns:a16="http://schemas.microsoft.com/office/drawing/2014/main" id="{675A94C0-867E-417D-BE27-6D7DCB2CB74C}"/>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730940442"/>
      </p:ext>
    </p:extLst>
  </p:cSld>
  <p:clrMapOvr>
    <a:masterClrMapping/>
  </p:clrMapOvr>
  <mc:AlternateContent xmlns:mc="http://schemas.openxmlformats.org/markup-compatibility/2006">
    <mc:Choice xmlns:p14="http://schemas.microsoft.com/office/powerpoint/2010/main" Requires="p14">
      <p:transition spd="slow" p14:dur="2000" advTm="85980"/>
    </mc:Choice>
    <mc:Fallback>
      <p:transition spd="slow" advTm="859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9691BC-DD3D-418C-BADE-CBE241128483}"/>
              </a:ext>
            </a:extLst>
          </p:cNvPr>
          <p:cNvSpPr>
            <a:spLocks noGrp="1"/>
          </p:cNvSpPr>
          <p:nvPr>
            <p:ph type="title"/>
          </p:nvPr>
        </p:nvSpPr>
        <p:spPr>
          <a:xfrm>
            <a:off x="3363937" y="1715623"/>
            <a:ext cx="5259559" cy="2195196"/>
          </a:xfrm>
        </p:spPr>
        <p:txBody>
          <a:bodyPr>
            <a:normAutofit fontScale="90000"/>
          </a:bodyPr>
          <a:lstStyle/>
          <a:p>
            <a:pPr algn="ctr"/>
            <a:r>
              <a:rPr lang="en-US" sz="6600" b="1" dirty="0">
                <a:latin typeface="Times New Roman" panose="02020603050405020304" pitchFamily="18" charset="0"/>
                <a:cs typeface="Times New Roman" panose="02020603050405020304" pitchFamily="18" charset="0"/>
              </a:rPr>
              <a:t>End of L32</a:t>
            </a:r>
            <a:br>
              <a:rPr lang="en-US" sz="6600" b="1" dirty="0">
                <a:latin typeface="Times New Roman" panose="02020603050405020304" pitchFamily="18" charset="0"/>
                <a:cs typeface="Times New Roman" panose="02020603050405020304" pitchFamily="18" charset="0"/>
              </a:rPr>
            </a:br>
            <a:br>
              <a:rPr lang="en-US" sz="6600" b="1" dirty="0">
                <a:latin typeface="Times New Roman" panose="02020603050405020304" pitchFamily="18" charset="0"/>
                <a:cs typeface="Times New Roman" panose="02020603050405020304" pitchFamily="18" charset="0"/>
              </a:rPr>
            </a:br>
            <a:r>
              <a:rPr lang="en-US" sz="6600" b="1" dirty="0">
                <a:latin typeface="Times New Roman" panose="02020603050405020304" pitchFamily="18" charset="0"/>
                <a:cs typeface="Times New Roman" panose="02020603050405020304" pitchFamily="18" charset="0"/>
              </a:rPr>
              <a:t>THANK YOU</a:t>
            </a:r>
          </a:p>
        </p:txBody>
      </p:sp>
    </p:spTree>
    <p:extLst>
      <p:ext uri="{BB962C8B-B14F-4D97-AF65-F5344CB8AC3E}">
        <p14:creationId xmlns:p14="http://schemas.microsoft.com/office/powerpoint/2010/main" val="30218435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8579C-91E8-46B4-A592-971958A7DC61}"/>
              </a:ext>
            </a:extLst>
          </p:cNvPr>
          <p:cNvSpPr>
            <a:spLocks noGrp="1"/>
          </p:cNvSpPr>
          <p:nvPr>
            <p:ph type="title"/>
          </p:nvPr>
        </p:nvSpPr>
        <p:spPr>
          <a:xfrm>
            <a:off x="205154" y="252585"/>
            <a:ext cx="9107658" cy="394530"/>
          </a:xfrm>
        </p:spPr>
        <p:txBody>
          <a:bodyPr>
            <a:normAutofit fontScale="90000"/>
          </a:bodyPr>
          <a:lstStyle/>
          <a:p>
            <a:r>
              <a:rPr lang="en-US" dirty="0">
                <a:latin typeface="Times New Roman" panose="02020603050405020304" pitchFamily="18" charset="0"/>
                <a:cs typeface="Times New Roman" panose="02020603050405020304" pitchFamily="18" charset="0"/>
              </a:rPr>
              <a:t>Allocation methods</a:t>
            </a:r>
          </a:p>
        </p:txBody>
      </p:sp>
      <p:sp>
        <p:nvSpPr>
          <p:cNvPr id="3" name="Content Placeholder 2">
            <a:extLst>
              <a:ext uri="{FF2B5EF4-FFF2-40B4-BE49-F238E27FC236}">
                <a16:creationId xmlns:a16="http://schemas.microsoft.com/office/drawing/2014/main" id="{D7013BB9-A013-43D2-B353-019DE2481BC8}"/>
              </a:ext>
            </a:extLst>
          </p:cNvPr>
          <p:cNvSpPr>
            <a:spLocks noGrp="1"/>
          </p:cNvSpPr>
          <p:nvPr>
            <p:ph idx="1"/>
          </p:nvPr>
        </p:nvSpPr>
        <p:spPr>
          <a:xfrm>
            <a:off x="373966" y="911224"/>
            <a:ext cx="11442896" cy="4351338"/>
          </a:xfrm>
        </p:spPr>
        <p:txBody>
          <a:bodyPr>
            <a:noAutofit/>
          </a:bodyPr>
          <a:lstStyle/>
          <a:p>
            <a:pPr marL="463550" indent="-463550" algn="just">
              <a:lnSpc>
                <a:spcPct val="100000"/>
              </a:lnSpc>
              <a:buFont typeface="Wingdings" panose="05000000000000000000" pitchFamily="2" charset="2"/>
              <a:buChar char="Ø"/>
            </a:pPr>
            <a:r>
              <a:rPr lang="en-US" sz="2200" dirty="0">
                <a:latin typeface="Times New Roman" panose="02020603050405020304" pitchFamily="18" charset="0"/>
                <a:cs typeface="Times New Roman" panose="02020603050405020304" pitchFamily="18" charset="0"/>
              </a:rPr>
              <a:t>The allocation methods define how the files are stored in the disk blocks</a:t>
            </a:r>
          </a:p>
          <a:p>
            <a:pPr marL="463550" indent="-463550" algn="just">
              <a:lnSpc>
                <a:spcPct val="100000"/>
              </a:lnSpc>
              <a:buFont typeface="Wingdings" panose="05000000000000000000" pitchFamily="2" charset="2"/>
              <a:buChar char="Ø"/>
            </a:pPr>
            <a:endParaRPr lang="en-US" sz="2200" dirty="0">
              <a:latin typeface="Times New Roman" panose="02020603050405020304" pitchFamily="18" charset="0"/>
              <a:cs typeface="Times New Roman" panose="02020603050405020304" pitchFamily="18" charset="0"/>
            </a:endParaRPr>
          </a:p>
          <a:p>
            <a:pPr marL="463550" indent="-463550" algn="just">
              <a:lnSpc>
                <a:spcPct val="100000"/>
              </a:lnSpc>
              <a:buFont typeface="Wingdings" panose="05000000000000000000" pitchFamily="2" charset="2"/>
              <a:buChar char="Ø"/>
            </a:pPr>
            <a:r>
              <a:rPr lang="en-US" sz="2200" dirty="0">
                <a:latin typeface="Times New Roman" panose="02020603050405020304" pitchFamily="18" charset="0"/>
                <a:cs typeface="Times New Roman" panose="02020603050405020304" pitchFamily="18" charset="0"/>
              </a:rPr>
              <a:t>There are three main </a:t>
            </a:r>
            <a:r>
              <a:rPr lang="en-US" sz="2200" dirty="0">
                <a:solidFill>
                  <a:srgbClr val="FF0000"/>
                </a:solidFill>
                <a:latin typeface="Times New Roman" panose="02020603050405020304" pitchFamily="18" charset="0"/>
                <a:cs typeface="Times New Roman" panose="02020603050405020304" pitchFamily="18" charset="0"/>
              </a:rPr>
              <a:t>disk space or file </a:t>
            </a:r>
            <a:r>
              <a:rPr lang="en-US" sz="2200" dirty="0">
                <a:latin typeface="Times New Roman" panose="02020603050405020304" pitchFamily="18" charset="0"/>
                <a:cs typeface="Times New Roman" panose="02020603050405020304" pitchFamily="18" charset="0"/>
              </a:rPr>
              <a:t>allocation methods.</a:t>
            </a:r>
          </a:p>
          <a:p>
            <a:pPr marL="1773238" lvl="2" indent="-463550" algn="just">
              <a:lnSpc>
                <a:spcPct val="100000"/>
              </a:lnSpc>
              <a:buFont typeface="+mj-lt"/>
              <a:buAutoNum type="arabicPeriod"/>
            </a:pPr>
            <a:r>
              <a:rPr lang="en-US" sz="2200" dirty="0">
                <a:latin typeface="Times New Roman" panose="02020603050405020304" pitchFamily="18" charset="0"/>
                <a:cs typeface="Times New Roman" panose="02020603050405020304" pitchFamily="18" charset="0"/>
              </a:rPr>
              <a:t>Contiguous Allocation</a:t>
            </a:r>
          </a:p>
          <a:p>
            <a:pPr marL="1773238" lvl="2" indent="-463550" algn="just">
              <a:lnSpc>
                <a:spcPct val="100000"/>
              </a:lnSpc>
              <a:buFont typeface="+mj-lt"/>
              <a:buAutoNum type="arabicPeriod"/>
            </a:pPr>
            <a:r>
              <a:rPr lang="en-US" sz="2200" dirty="0">
                <a:latin typeface="Times New Roman" panose="02020603050405020304" pitchFamily="18" charset="0"/>
                <a:cs typeface="Times New Roman" panose="02020603050405020304" pitchFamily="18" charset="0"/>
              </a:rPr>
              <a:t>Linked Allocation</a:t>
            </a:r>
          </a:p>
          <a:p>
            <a:pPr marL="1773238" lvl="2" indent="-463550" algn="just">
              <a:lnSpc>
                <a:spcPct val="100000"/>
              </a:lnSpc>
              <a:buFont typeface="+mj-lt"/>
              <a:buAutoNum type="arabicPeriod"/>
            </a:pPr>
            <a:r>
              <a:rPr lang="en-US" sz="2200" dirty="0">
                <a:latin typeface="Times New Roman" panose="02020603050405020304" pitchFamily="18" charset="0"/>
                <a:cs typeface="Times New Roman" panose="02020603050405020304" pitchFamily="18" charset="0"/>
              </a:rPr>
              <a:t>Indexed Allocation</a:t>
            </a:r>
          </a:p>
          <a:p>
            <a:pPr marL="463550" lvl="2" indent="-463550" algn="just">
              <a:lnSpc>
                <a:spcPct val="100000"/>
              </a:lnSpc>
              <a:buFont typeface="Wingdings" panose="05000000000000000000" pitchFamily="2" charset="2"/>
              <a:buChar char="Ø"/>
            </a:pPr>
            <a:r>
              <a:rPr lang="en-US" sz="2200" dirty="0">
                <a:latin typeface="Times New Roman" panose="02020603050405020304" pitchFamily="18" charset="0"/>
                <a:cs typeface="Times New Roman" panose="02020603050405020304" pitchFamily="18" charset="0"/>
              </a:rPr>
              <a:t>All the three methods have their own advantages and disadvantages</a:t>
            </a:r>
          </a:p>
          <a:p>
            <a:pPr marL="1773238" lvl="2" indent="-463550" algn="just">
              <a:lnSpc>
                <a:spcPct val="100000"/>
              </a:lnSpc>
              <a:buFont typeface="+mj-lt"/>
              <a:buAutoNum type="arabicPeriod"/>
            </a:pPr>
            <a:endParaRPr lang="en-US" sz="2200" dirty="0">
              <a:latin typeface="Times New Roman" panose="02020603050405020304" pitchFamily="18" charset="0"/>
              <a:cs typeface="Times New Roman" panose="02020603050405020304" pitchFamily="18" charset="0"/>
            </a:endParaRPr>
          </a:p>
          <a:p>
            <a:pPr marL="463550" indent="-463550" algn="just">
              <a:lnSpc>
                <a:spcPct val="100000"/>
              </a:lnSpc>
              <a:buFont typeface="Wingdings" panose="05000000000000000000" pitchFamily="2" charset="2"/>
              <a:buChar char="Ø"/>
            </a:pPr>
            <a:r>
              <a:rPr lang="en-US" sz="2200" dirty="0">
                <a:latin typeface="Times New Roman" panose="02020603050405020304" pitchFamily="18" charset="0"/>
                <a:cs typeface="Times New Roman" panose="02020603050405020304" pitchFamily="18" charset="0"/>
              </a:rPr>
              <a:t>The main idea behind these methods is to provide:</a:t>
            </a:r>
          </a:p>
          <a:p>
            <a:pPr marL="1773238" lvl="1" indent="-465138" algn="just">
              <a:lnSpc>
                <a:spcPct val="100000"/>
              </a:lnSpc>
            </a:pPr>
            <a:r>
              <a:rPr lang="en-US" sz="2200" dirty="0">
                <a:latin typeface="Times New Roman" panose="02020603050405020304" pitchFamily="18" charset="0"/>
                <a:cs typeface="Times New Roman" panose="02020603050405020304" pitchFamily="18" charset="0"/>
              </a:rPr>
              <a:t>Efficient disk space utilization.</a:t>
            </a:r>
          </a:p>
          <a:p>
            <a:pPr marL="1773238" lvl="1" indent="-465138" algn="just">
              <a:lnSpc>
                <a:spcPct val="100000"/>
              </a:lnSpc>
            </a:pPr>
            <a:r>
              <a:rPr lang="en-US" sz="2200" dirty="0">
                <a:latin typeface="Times New Roman" panose="02020603050405020304" pitchFamily="18" charset="0"/>
                <a:cs typeface="Times New Roman" panose="02020603050405020304" pitchFamily="18" charset="0"/>
              </a:rPr>
              <a:t>Fast access to the file blocks </a:t>
            </a:r>
          </a:p>
          <a:p>
            <a:pPr marL="1773238" lvl="1" indent="-465138" algn="just">
              <a:lnSpc>
                <a:spcPct val="100000"/>
              </a:lnSpc>
            </a:pPr>
            <a:endParaRPr lang="en-US" sz="2200" dirty="0">
              <a:latin typeface="Times New Roman" panose="02020603050405020304" pitchFamily="18" charset="0"/>
              <a:cs typeface="Times New Roman" panose="02020603050405020304" pitchFamily="18" charset="0"/>
            </a:endParaRPr>
          </a:p>
        </p:txBody>
      </p:sp>
      <p:pic>
        <p:nvPicPr>
          <p:cNvPr id="4" name="Audio 3">
            <a:hlinkClick r:id="" action="ppaction://media"/>
            <a:extLst>
              <a:ext uri="{FF2B5EF4-FFF2-40B4-BE49-F238E27FC236}">
                <a16:creationId xmlns:a16="http://schemas.microsoft.com/office/drawing/2014/main" id="{6B00529C-11DA-4551-BE70-A3E71A4B145E}"/>
              </a:ext>
            </a:extLst>
          </p:cNvPr>
          <p:cNvPicPr>
            <a:picLocks noChangeAspect="1"/>
          </p:cNvPicPr>
          <p:nvPr>
            <a:audioFile r:link="rId3"/>
            <p:extLst>
              <p:ext uri="{DAA4B4D4-6D71-4841-9C94-3DE7FCFB9230}">
                <p14:media xmlns:p14="http://schemas.microsoft.com/office/powerpoint/2010/main" r:embed="rId2"/>
              </p:ext>
            </p:extLst>
          </p:nvPr>
        </p:nvPicPr>
        <p:blipFill>
          <a:blip r:embed="rId5"/>
          <a:stretch>
            <a:fillRect/>
          </a:stretch>
        </p:blipFill>
        <p:spPr>
          <a:xfrm>
            <a:off x="11430000" y="6096000"/>
            <a:ext cx="609600" cy="609600"/>
          </a:xfrm>
          <a:prstGeom prst="rect">
            <a:avLst/>
          </a:prstGeom>
        </p:spPr>
      </p:pic>
    </p:spTree>
    <p:custDataLst>
      <p:tags r:id="rId1"/>
    </p:custDataLst>
    <p:extLst>
      <p:ext uri="{BB962C8B-B14F-4D97-AF65-F5344CB8AC3E}">
        <p14:creationId xmlns:p14="http://schemas.microsoft.com/office/powerpoint/2010/main" val="4204799621"/>
      </p:ext>
    </p:extLst>
  </p:cSld>
  <p:clrMapOvr>
    <a:masterClrMapping/>
  </p:clrMapOvr>
  <mc:AlternateContent xmlns:mc="http://schemas.openxmlformats.org/markup-compatibility/2006">
    <mc:Choice xmlns:p14="http://schemas.microsoft.com/office/powerpoint/2010/main" Requires="p14">
      <p:transition spd="slow" p14:dur="2000" advTm="34474"/>
    </mc:Choice>
    <mc:Fallback>
      <p:transition spd="slow" advTm="3447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1" fill="hold" display="0">
                  <p:stCondLst>
                    <p:cond delay="indefinite"/>
                  </p:stCondLst>
                  <p:endCondLst>
                    <p:cond evt="onStopAudio" delay="0">
                      <p:tgtEl>
                        <p:sldTgt/>
                      </p:tgtEl>
                    </p:cond>
                  </p:endCondLst>
                </p:cTn>
                <p:tgtEl>
                  <p:spTgt spid="4"/>
                </p:tgtEl>
              </p:cMediaNode>
            </p:audio>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3E354-393C-402F-B6E9-4C6663AEA575}"/>
              </a:ext>
            </a:extLst>
          </p:cNvPr>
          <p:cNvSpPr>
            <a:spLocks noGrp="1"/>
          </p:cNvSpPr>
          <p:nvPr>
            <p:ph type="title"/>
          </p:nvPr>
        </p:nvSpPr>
        <p:spPr/>
        <p:txBody>
          <a:bodyPr>
            <a:normAutofit/>
          </a:bodyPr>
          <a:lstStyle/>
          <a:p>
            <a:r>
              <a:rPr lang="en-US" sz="2400" dirty="0">
                <a:latin typeface="Times New Roman" panose="02020603050405020304" pitchFamily="18" charset="0"/>
                <a:cs typeface="Times New Roman" panose="02020603050405020304" pitchFamily="18" charset="0"/>
              </a:rPr>
              <a:t>Allocation methods</a:t>
            </a:r>
            <a:br>
              <a:rPr lang="en-US" sz="2400" dirty="0">
                <a:latin typeface="Times New Roman" panose="02020603050405020304" pitchFamily="18" charset="0"/>
                <a:cs typeface="Times New Roman" panose="02020603050405020304" pitchFamily="18" charset="0"/>
              </a:rPr>
            </a:br>
            <a:br>
              <a:rPr lang="en-US" sz="2400" dirty="0">
                <a:latin typeface="Times New Roman" panose="02020603050405020304" pitchFamily="18" charset="0"/>
                <a:cs typeface="Times New Roman" panose="02020603050405020304" pitchFamily="18" charset="0"/>
              </a:rPr>
            </a:br>
            <a:r>
              <a:rPr lang="en-US" sz="2400" b="1" dirty="0">
                <a:latin typeface="Times New Roman" panose="02020603050405020304" pitchFamily="18" charset="0"/>
                <a:cs typeface="Times New Roman" panose="02020603050405020304" pitchFamily="18" charset="0"/>
              </a:rPr>
              <a:t>1. Contiguous Allocation</a:t>
            </a:r>
            <a:endParaRPr lang="en-US" sz="24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E0FB95A5-4B56-4E85-8D5E-FD96EBE571D1}"/>
              </a:ext>
            </a:extLst>
          </p:cNvPr>
          <p:cNvSpPr>
            <a:spLocks noGrp="1"/>
          </p:cNvSpPr>
          <p:nvPr>
            <p:ph idx="1"/>
          </p:nvPr>
        </p:nvSpPr>
        <p:spPr/>
        <p:txBody>
          <a:bodyPr>
            <a:normAutofit/>
          </a:bodyPr>
          <a:lstStyle/>
          <a:p>
            <a:pPr marL="463550" indent="-463550">
              <a:lnSpc>
                <a:spcPct val="150000"/>
              </a:lnSpc>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Each file occupies a contiguous set of blocks on the disk. </a:t>
            </a:r>
          </a:p>
          <a:p>
            <a:pPr marL="463550" indent="-463550" algn="just">
              <a:lnSpc>
                <a:spcPct val="150000"/>
              </a:lnSpc>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For example, if a file requires n blocks and is given a block b as the starting location, then the blocks assigned to the file will be: b, b+1, b+2,……b+n-1</a:t>
            </a:r>
          </a:p>
          <a:p>
            <a:pPr marL="463550" indent="-463550" algn="just">
              <a:lnSpc>
                <a:spcPct val="150000"/>
              </a:lnSpc>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Given the starting block address and the length of the file (in terms of blocks required), we can determine the disk blocks occupied by the file.</a:t>
            </a:r>
          </a:p>
        </p:txBody>
      </p:sp>
      <p:pic>
        <p:nvPicPr>
          <p:cNvPr id="4" name="Audio 3">
            <a:hlinkClick r:id="" action="ppaction://media"/>
            <a:extLst>
              <a:ext uri="{FF2B5EF4-FFF2-40B4-BE49-F238E27FC236}">
                <a16:creationId xmlns:a16="http://schemas.microsoft.com/office/drawing/2014/main" id="{4ACFCE8A-3D18-4EC4-914C-8EF962011EF3}"/>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129396104"/>
      </p:ext>
    </p:extLst>
  </p:cSld>
  <p:clrMapOvr>
    <a:masterClrMapping/>
  </p:clrMapOvr>
  <mc:AlternateContent xmlns:mc="http://schemas.openxmlformats.org/markup-compatibility/2006">
    <mc:Choice xmlns:p14="http://schemas.microsoft.com/office/powerpoint/2010/main" Requires="p14">
      <p:transition spd="slow" p14:dur="2000" advTm="42168"/>
    </mc:Choice>
    <mc:Fallback>
      <p:transition spd="slow" advTm="4216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3E354-393C-402F-B6E9-4C6663AEA575}"/>
              </a:ext>
            </a:extLst>
          </p:cNvPr>
          <p:cNvSpPr>
            <a:spLocks noGrp="1"/>
          </p:cNvSpPr>
          <p:nvPr>
            <p:ph type="title"/>
          </p:nvPr>
        </p:nvSpPr>
        <p:spPr>
          <a:xfrm>
            <a:off x="0" y="1"/>
            <a:ext cx="10515600" cy="928468"/>
          </a:xfrm>
        </p:spPr>
        <p:txBody>
          <a:bodyPr>
            <a:normAutofit fontScale="90000"/>
          </a:bodyPr>
          <a:lstStyle/>
          <a:p>
            <a:r>
              <a:rPr lang="en-US" sz="3500" dirty="0">
                <a:latin typeface="Times New Roman" panose="02020603050405020304" pitchFamily="18" charset="0"/>
                <a:cs typeface="Times New Roman" panose="02020603050405020304" pitchFamily="18" charset="0"/>
              </a:rPr>
              <a:t>Allocation methods</a:t>
            </a:r>
            <a:br>
              <a:rPr lang="en-US" sz="3500" dirty="0">
                <a:latin typeface="Times New Roman" panose="02020603050405020304" pitchFamily="18" charset="0"/>
                <a:cs typeface="Times New Roman" panose="02020603050405020304" pitchFamily="18" charset="0"/>
              </a:rPr>
            </a:br>
            <a:r>
              <a:rPr lang="en-US" sz="3500" b="1" dirty="0">
                <a:latin typeface="Times New Roman" panose="02020603050405020304" pitchFamily="18" charset="0"/>
                <a:cs typeface="Times New Roman" panose="02020603050405020304" pitchFamily="18" charset="0"/>
              </a:rPr>
              <a:t>1. Contiguous Allocation</a:t>
            </a:r>
            <a:endParaRPr lang="en-US" sz="3500"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DC0F2EF0-C0F3-4336-A13B-7EB3B24F7A0D}"/>
              </a:ext>
            </a:extLst>
          </p:cNvPr>
          <p:cNvPicPr>
            <a:picLocks noChangeAspect="1"/>
          </p:cNvPicPr>
          <p:nvPr/>
        </p:nvPicPr>
        <p:blipFill>
          <a:blip r:embed="rId4"/>
          <a:stretch>
            <a:fillRect/>
          </a:stretch>
        </p:blipFill>
        <p:spPr>
          <a:xfrm>
            <a:off x="2175217" y="1064895"/>
            <a:ext cx="7391400" cy="5610225"/>
          </a:xfrm>
          <a:prstGeom prst="rect">
            <a:avLst/>
          </a:prstGeom>
        </p:spPr>
      </p:pic>
      <p:sp>
        <p:nvSpPr>
          <p:cNvPr id="7" name="Rectangle 6">
            <a:extLst>
              <a:ext uri="{FF2B5EF4-FFF2-40B4-BE49-F238E27FC236}">
                <a16:creationId xmlns:a16="http://schemas.microsoft.com/office/drawing/2014/main" id="{4FD3D0AA-7099-421E-BA1C-96C020B1D94B}"/>
              </a:ext>
            </a:extLst>
          </p:cNvPr>
          <p:cNvSpPr/>
          <p:nvPr/>
        </p:nvSpPr>
        <p:spPr>
          <a:xfrm>
            <a:off x="5621800" y="4132897"/>
            <a:ext cx="6420145" cy="1938992"/>
          </a:xfrm>
          <a:prstGeom prst="rect">
            <a:avLst/>
          </a:prstGeom>
        </p:spPr>
        <p:txBody>
          <a:bodyPr wrap="square">
            <a:spAutoFit/>
          </a:bodyPr>
          <a:lstStyle/>
          <a:p>
            <a:pPr algn="just"/>
            <a:r>
              <a:rPr lang="en-US" sz="2400" dirty="0">
                <a:latin typeface="Times New Roman" panose="02020603050405020304" pitchFamily="18" charset="0"/>
                <a:cs typeface="Times New Roman" panose="02020603050405020304" pitchFamily="18" charset="0"/>
              </a:rPr>
              <a:t>The file ‘list’ in the following figure starts from the block 28 with length = 4 blocks. </a:t>
            </a:r>
          </a:p>
          <a:p>
            <a:pPr algn="just"/>
            <a:endParaRPr lang="en-US" sz="2400" dirty="0">
              <a:latin typeface="Times New Roman" panose="02020603050405020304" pitchFamily="18" charset="0"/>
              <a:cs typeface="Times New Roman" panose="02020603050405020304" pitchFamily="18" charset="0"/>
            </a:endParaRPr>
          </a:p>
          <a:p>
            <a:pPr algn="just"/>
            <a:r>
              <a:rPr lang="en-US" sz="2400" dirty="0">
                <a:latin typeface="Times New Roman" panose="02020603050405020304" pitchFamily="18" charset="0"/>
                <a:cs typeface="Times New Roman" panose="02020603050405020304" pitchFamily="18" charset="0"/>
              </a:rPr>
              <a:t>Therefore, it occupies disk blocks: 28, 29, 30 and 31</a:t>
            </a:r>
          </a:p>
        </p:txBody>
      </p:sp>
      <p:pic>
        <p:nvPicPr>
          <p:cNvPr id="13" name="Audio 12">
            <a:hlinkClick r:id="" action="ppaction://media"/>
            <a:extLst>
              <a:ext uri="{FF2B5EF4-FFF2-40B4-BE49-F238E27FC236}">
                <a16:creationId xmlns:a16="http://schemas.microsoft.com/office/drawing/2014/main" id="{0C3187AE-EA47-4332-BEBA-21B379F655A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770778626"/>
      </p:ext>
    </p:extLst>
  </p:cSld>
  <p:clrMapOvr>
    <a:masterClrMapping/>
  </p:clrMapOvr>
  <mc:AlternateContent xmlns:mc="http://schemas.openxmlformats.org/markup-compatibility/2006">
    <mc:Choice xmlns:p14="http://schemas.microsoft.com/office/powerpoint/2010/main" Requires="p14">
      <p:transition spd="slow" p14:dur="2000" advTm="49260"/>
    </mc:Choice>
    <mc:Fallback>
      <p:transition spd="slow" advTm="492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3E354-393C-402F-B6E9-4C6663AEA575}"/>
              </a:ext>
            </a:extLst>
          </p:cNvPr>
          <p:cNvSpPr>
            <a:spLocks noGrp="1"/>
          </p:cNvSpPr>
          <p:nvPr>
            <p:ph type="title"/>
          </p:nvPr>
        </p:nvSpPr>
        <p:spPr>
          <a:xfrm>
            <a:off x="0" y="1"/>
            <a:ext cx="10515600" cy="928468"/>
          </a:xfrm>
        </p:spPr>
        <p:txBody>
          <a:bodyPr>
            <a:normAutofit fontScale="90000"/>
          </a:bodyPr>
          <a:lstStyle/>
          <a:p>
            <a:r>
              <a:rPr lang="en-US" sz="3500" dirty="0">
                <a:latin typeface="Times New Roman" panose="02020603050405020304" pitchFamily="18" charset="0"/>
                <a:cs typeface="Times New Roman" panose="02020603050405020304" pitchFamily="18" charset="0"/>
              </a:rPr>
              <a:t>Allocation methods</a:t>
            </a:r>
            <a:br>
              <a:rPr lang="en-US" sz="3500" dirty="0">
                <a:latin typeface="Times New Roman" panose="02020603050405020304" pitchFamily="18" charset="0"/>
                <a:cs typeface="Times New Roman" panose="02020603050405020304" pitchFamily="18" charset="0"/>
              </a:rPr>
            </a:br>
            <a:r>
              <a:rPr lang="en-US" sz="3500" b="1" dirty="0">
                <a:latin typeface="Times New Roman" panose="02020603050405020304" pitchFamily="18" charset="0"/>
                <a:cs typeface="Times New Roman" panose="02020603050405020304" pitchFamily="18" charset="0"/>
              </a:rPr>
              <a:t>1. Contiguous Allocation</a:t>
            </a:r>
            <a:endParaRPr lang="en-US" sz="3500" dirty="0">
              <a:latin typeface="Times New Roman" panose="02020603050405020304" pitchFamily="18" charset="0"/>
              <a:cs typeface="Times New Roman" panose="02020603050405020304" pitchFamily="18" charset="0"/>
            </a:endParaRPr>
          </a:p>
        </p:txBody>
      </p:sp>
      <p:sp>
        <p:nvSpPr>
          <p:cNvPr id="3" name="Rectangle 2">
            <a:extLst>
              <a:ext uri="{FF2B5EF4-FFF2-40B4-BE49-F238E27FC236}">
                <a16:creationId xmlns:a16="http://schemas.microsoft.com/office/drawing/2014/main" id="{818BACB7-7D3E-4726-BDFD-06CA8FDA2F51}"/>
              </a:ext>
            </a:extLst>
          </p:cNvPr>
          <p:cNvSpPr/>
          <p:nvPr/>
        </p:nvSpPr>
        <p:spPr>
          <a:xfrm>
            <a:off x="206326" y="928469"/>
            <a:ext cx="11751212" cy="2800767"/>
          </a:xfrm>
          <a:prstGeom prst="rect">
            <a:avLst/>
          </a:prstGeom>
        </p:spPr>
        <p:txBody>
          <a:bodyPr wrap="square">
            <a:spAutoFit/>
          </a:bodyPr>
          <a:lstStyle/>
          <a:p>
            <a:pPr algn="just"/>
            <a:r>
              <a:rPr lang="en-US" sz="2200" b="1" dirty="0">
                <a:latin typeface="Times New Roman" panose="02020603050405020304" pitchFamily="18" charset="0"/>
                <a:cs typeface="Times New Roman" panose="02020603050405020304" pitchFamily="18" charset="0"/>
              </a:rPr>
              <a:t>Advantages:</a:t>
            </a:r>
          </a:p>
          <a:p>
            <a:pPr marL="342900" indent="-342900" algn="just">
              <a:buFont typeface="Wingdings" panose="05000000000000000000" pitchFamily="2" charset="2"/>
              <a:buChar char="Ø"/>
            </a:pPr>
            <a:r>
              <a:rPr lang="en-US" sz="2200" dirty="0">
                <a:latin typeface="Times New Roman" panose="02020603050405020304" pitchFamily="18" charset="0"/>
                <a:cs typeface="Times New Roman" panose="02020603050405020304" pitchFamily="18" charset="0"/>
              </a:rPr>
              <a:t>Both the Sequential and Direct Accesses are supported. </a:t>
            </a:r>
          </a:p>
          <a:p>
            <a:pPr marL="342900" indent="-342900" algn="just">
              <a:buFont typeface="Wingdings" panose="05000000000000000000" pitchFamily="2" charset="2"/>
              <a:buChar char="Ø"/>
            </a:pPr>
            <a:endParaRPr lang="en-US" sz="22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US" sz="2200" dirty="0">
                <a:latin typeface="Times New Roman" panose="02020603050405020304" pitchFamily="18" charset="0"/>
                <a:cs typeface="Times New Roman" panose="02020603050405020304" pitchFamily="18" charset="0"/>
              </a:rPr>
              <a:t>For direct access, the address of the k</a:t>
            </a:r>
            <a:r>
              <a:rPr lang="en-US" sz="2200" baseline="30000" dirty="0">
                <a:latin typeface="Times New Roman" panose="02020603050405020304" pitchFamily="18" charset="0"/>
                <a:cs typeface="Times New Roman" panose="02020603050405020304" pitchFamily="18" charset="0"/>
              </a:rPr>
              <a:t>th</a:t>
            </a:r>
            <a:r>
              <a:rPr lang="en-US" sz="2200" dirty="0">
                <a:latin typeface="Times New Roman" panose="02020603050405020304" pitchFamily="18" charset="0"/>
                <a:cs typeface="Times New Roman" panose="02020603050405020304" pitchFamily="18" charset="0"/>
              </a:rPr>
              <a:t> block of the file which starts at block b can easily be obtained as (</a:t>
            </a:r>
            <a:r>
              <a:rPr lang="en-US" sz="2200" dirty="0" err="1">
                <a:latin typeface="Times New Roman" panose="02020603050405020304" pitchFamily="18" charset="0"/>
                <a:cs typeface="Times New Roman" panose="02020603050405020304" pitchFamily="18" charset="0"/>
              </a:rPr>
              <a:t>b+k</a:t>
            </a:r>
            <a:r>
              <a:rPr lang="en-US" sz="2200" dirty="0">
                <a:latin typeface="Times New Roman" panose="02020603050405020304" pitchFamily="18" charset="0"/>
                <a:cs typeface="Times New Roman" panose="02020603050405020304" pitchFamily="18" charset="0"/>
              </a:rPr>
              <a:t>).</a:t>
            </a:r>
          </a:p>
          <a:p>
            <a:pPr marL="342900" indent="-342900" algn="just">
              <a:buFont typeface="Wingdings" panose="05000000000000000000" pitchFamily="2" charset="2"/>
              <a:buChar char="Ø"/>
            </a:pPr>
            <a:endParaRPr lang="en-US" sz="22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US" sz="2200" dirty="0">
                <a:latin typeface="Times New Roman" panose="02020603050405020304" pitchFamily="18" charset="0"/>
                <a:cs typeface="Times New Roman" panose="02020603050405020304" pitchFamily="18" charset="0"/>
              </a:rPr>
              <a:t>This is extremely fast since the number of seeks are minimal because of contiguous allocation of file blocks.</a:t>
            </a:r>
          </a:p>
        </p:txBody>
      </p:sp>
      <p:sp>
        <p:nvSpPr>
          <p:cNvPr id="4" name="Rectangle 3">
            <a:extLst>
              <a:ext uri="{FF2B5EF4-FFF2-40B4-BE49-F238E27FC236}">
                <a16:creationId xmlns:a16="http://schemas.microsoft.com/office/drawing/2014/main" id="{CB6E3319-3F21-46B6-BF37-3DFC43E4BC6F}"/>
              </a:ext>
            </a:extLst>
          </p:cNvPr>
          <p:cNvSpPr/>
          <p:nvPr/>
        </p:nvSpPr>
        <p:spPr>
          <a:xfrm>
            <a:off x="206326" y="3729236"/>
            <a:ext cx="11751212" cy="2462213"/>
          </a:xfrm>
          <a:prstGeom prst="rect">
            <a:avLst/>
          </a:prstGeom>
        </p:spPr>
        <p:txBody>
          <a:bodyPr wrap="square">
            <a:spAutoFit/>
          </a:bodyPr>
          <a:lstStyle/>
          <a:p>
            <a:pPr algn="just"/>
            <a:r>
              <a:rPr lang="en-US" sz="2200" b="1" dirty="0">
                <a:latin typeface="Times New Roman" panose="02020603050405020304" pitchFamily="18" charset="0"/>
                <a:cs typeface="Times New Roman" panose="02020603050405020304" pitchFamily="18" charset="0"/>
              </a:rPr>
              <a:t>Disadvantages:</a:t>
            </a:r>
          </a:p>
          <a:p>
            <a:pPr algn="just"/>
            <a:endParaRPr lang="en-US" sz="2200" b="1"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US" sz="2200" dirty="0">
                <a:latin typeface="Times New Roman" panose="02020603050405020304" pitchFamily="18" charset="0"/>
                <a:cs typeface="Times New Roman" panose="02020603050405020304" pitchFamily="18" charset="0"/>
              </a:rPr>
              <a:t>This method suffers from both internal and external fragmentation. This makes it inefficient in terms of memory utilization</a:t>
            </a:r>
          </a:p>
          <a:p>
            <a:pPr marL="342900" indent="-342900" algn="just">
              <a:buFont typeface="Wingdings" panose="05000000000000000000" pitchFamily="2" charset="2"/>
              <a:buChar char="Ø"/>
            </a:pPr>
            <a:endParaRPr lang="en-US" sz="22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US" sz="2200" dirty="0">
                <a:latin typeface="Times New Roman" panose="02020603050405020304" pitchFamily="18" charset="0"/>
                <a:cs typeface="Times New Roman" panose="02020603050405020304" pitchFamily="18" charset="0"/>
              </a:rPr>
              <a:t>Increasing file size is difficult because it depends on the availability of contiguous memory at a particular instance.</a:t>
            </a:r>
          </a:p>
        </p:txBody>
      </p:sp>
      <p:pic>
        <p:nvPicPr>
          <p:cNvPr id="5" name="Audio 4">
            <a:hlinkClick r:id="" action="ppaction://media"/>
            <a:extLst>
              <a:ext uri="{FF2B5EF4-FFF2-40B4-BE49-F238E27FC236}">
                <a16:creationId xmlns:a16="http://schemas.microsoft.com/office/drawing/2014/main" id="{7427D685-669A-4631-B3A8-13AC7AAE6CEC}"/>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65533074"/>
      </p:ext>
    </p:extLst>
  </p:cSld>
  <p:clrMapOvr>
    <a:masterClrMapping/>
  </p:clrMapOvr>
  <mc:AlternateContent xmlns:mc="http://schemas.openxmlformats.org/markup-compatibility/2006">
    <mc:Choice xmlns:p14="http://schemas.microsoft.com/office/powerpoint/2010/main" Requires="p14">
      <p:transition spd="slow" p14:dur="2000" advTm="47979"/>
    </mc:Choice>
    <mc:Fallback>
      <p:transition spd="slow" advTm="4797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3E354-393C-402F-B6E9-4C6663AEA575}"/>
              </a:ext>
            </a:extLst>
          </p:cNvPr>
          <p:cNvSpPr>
            <a:spLocks noGrp="1"/>
          </p:cNvSpPr>
          <p:nvPr>
            <p:ph type="title"/>
          </p:nvPr>
        </p:nvSpPr>
        <p:spPr/>
        <p:txBody>
          <a:bodyPr>
            <a:noAutofit/>
          </a:bodyPr>
          <a:lstStyle/>
          <a:p>
            <a:r>
              <a:rPr lang="en-US" sz="3000" dirty="0">
                <a:latin typeface="Times New Roman" panose="02020603050405020304" pitchFamily="18" charset="0"/>
                <a:cs typeface="Times New Roman" panose="02020603050405020304" pitchFamily="18" charset="0"/>
              </a:rPr>
              <a:t>Allocation methods</a:t>
            </a:r>
            <a:br>
              <a:rPr lang="en-US" sz="3000" dirty="0">
                <a:latin typeface="Times New Roman" panose="02020603050405020304" pitchFamily="18" charset="0"/>
                <a:cs typeface="Times New Roman" panose="02020603050405020304" pitchFamily="18" charset="0"/>
              </a:rPr>
            </a:br>
            <a:r>
              <a:rPr lang="en-US" sz="3000" b="1" dirty="0">
                <a:latin typeface="Times New Roman" panose="02020603050405020304" pitchFamily="18" charset="0"/>
                <a:cs typeface="Times New Roman" panose="02020603050405020304" pitchFamily="18" charset="0"/>
              </a:rPr>
              <a:t>2. Linked List Allocation</a:t>
            </a:r>
            <a:endParaRPr lang="en-US" sz="30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E0FB95A5-4B56-4E85-8D5E-FD96EBE571D1}"/>
              </a:ext>
            </a:extLst>
          </p:cNvPr>
          <p:cNvSpPr>
            <a:spLocks noGrp="1"/>
          </p:cNvSpPr>
          <p:nvPr>
            <p:ph idx="1"/>
          </p:nvPr>
        </p:nvSpPr>
        <p:spPr>
          <a:xfrm>
            <a:off x="838200" y="1690688"/>
            <a:ext cx="10515600" cy="4351338"/>
          </a:xfrm>
        </p:spPr>
        <p:txBody>
          <a:bodyPr>
            <a:normAutofit/>
          </a:bodyPr>
          <a:lstStyle/>
          <a:p>
            <a:pPr marL="463550" indent="-463550" algn="just">
              <a:lnSpc>
                <a:spcPct val="150000"/>
              </a:lnSpc>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Each file is a linked list of disk blocks which need not be contiguous. </a:t>
            </a:r>
          </a:p>
          <a:p>
            <a:pPr marL="463550" indent="-463550" algn="just">
              <a:lnSpc>
                <a:spcPct val="150000"/>
              </a:lnSpc>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The disk blocks can be scattered anywhere on the disk.</a:t>
            </a:r>
          </a:p>
          <a:p>
            <a:pPr marL="463550" indent="-463550" algn="just">
              <a:lnSpc>
                <a:spcPct val="150000"/>
              </a:lnSpc>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The directory entry contains a pointer to the starting and the ending file block. </a:t>
            </a:r>
          </a:p>
          <a:p>
            <a:pPr marL="463550" indent="-463550" algn="just">
              <a:lnSpc>
                <a:spcPct val="150000"/>
              </a:lnSpc>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Each block contains a pointer to the next block occupied by the file.</a:t>
            </a:r>
          </a:p>
          <a:p>
            <a:pPr marL="463550" indent="-463550" algn="just">
              <a:lnSpc>
                <a:spcPct val="150000"/>
              </a:lnSpc>
              <a:buFont typeface="Wingdings" panose="05000000000000000000" pitchFamily="2" charset="2"/>
              <a:buChar char="Ø"/>
            </a:pPr>
            <a:endParaRPr lang="en-US" sz="2400" dirty="0">
              <a:latin typeface="Times New Roman" panose="02020603050405020304" pitchFamily="18" charset="0"/>
              <a:cs typeface="Times New Roman" panose="02020603050405020304" pitchFamily="18" charset="0"/>
            </a:endParaRPr>
          </a:p>
        </p:txBody>
      </p:sp>
      <p:pic>
        <p:nvPicPr>
          <p:cNvPr id="4" name="Audio 3">
            <a:hlinkClick r:id="" action="ppaction://media"/>
            <a:extLst>
              <a:ext uri="{FF2B5EF4-FFF2-40B4-BE49-F238E27FC236}">
                <a16:creationId xmlns:a16="http://schemas.microsoft.com/office/drawing/2014/main" id="{D9BF208A-AF86-4C15-AE70-40647C685EF2}"/>
              </a:ext>
            </a:extLst>
          </p:cNvPr>
          <p:cNvPicPr>
            <a:picLocks noChangeAspect="1"/>
          </p:cNvPicPr>
          <p:nvPr>
            <a:audioFile r:link="rId3"/>
            <p:extLst>
              <p:ext uri="{DAA4B4D4-6D71-4841-9C94-3DE7FCFB9230}">
                <p14:media xmlns:p14="http://schemas.microsoft.com/office/powerpoint/2010/main" r:embed="rId2"/>
              </p:ext>
            </p:extLst>
          </p:nvPr>
        </p:nvPicPr>
        <p:blipFill>
          <a:blip r:embed="rId5"/>
          <a:stretch>
            <a:fillRect/>
          </a:stretch>
        </p:blipFill>
        <p:spPr>
          <a:xfrm>
            <a:off x="11430000" y="6096000"/>
            <a:ext cx="609600" cy="609600"/>
          </a:xfrm>
          <a:prstGeom prst="rect">
            <a:avLst/>
          </a:prstGeom>
        </p:spPr>
      </p:pic>
    </p:spTree>
    <p:custDataLst>
      <p:tags r:id="rId1"/>
    </p:custDataLst>
    <p:extLst>
      <p:ext uri="{BB962C8B-B14F-4D97-AF65-F5344CB8AC3E}">
        <p14:creationId xmlns:p14="http://schemas.microsoft.com/office/powerpoint/2010/main" val="4054177067"/>
      </p:ext>
    </p:extLst>
  </p:cSld>
  <p:clrMapOvr>
    <a:masterClrMapping/>
  </p:clrMapOvr>
  <mc:AlternateContent xmlns:mc="http://schemas.openxmlformats.org/markup-compatibility/2006">
    <mc:Choice xmlns:p14="http://schemas.microsoft.com/office/powerpoint/2010/main" Requires="p14">
      <p:transition spd="slow" p14:dur="2000" advTm="32250"/>
    </mc:Choice>
    <mc:Fallback>
      <p:transition spd="slow" advTm="322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3" fill="hold" display="0">
                  <p:stCondLst>
                    <p:cond delay="indefinite"/>
                  </p:stCondLst>
                  <p:endCondLst>
                    <p:cond evt="onStopAudio" delay="0">
                      <p:tgtEl>
                        <p:sldTgt/>
                      </p:tgtEl>
                    </p:cond>
                  </p:endCondLst>
                </p:cTn>
                <p:tgtEl>
                  <p:spTgt spid="4"/>
                </p:tgtEl>
              </p:cMediaNode>
            </p:audio>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3E354-393C-402F-B6E9-4C6663AEA575}"/>
              </a:ext>
            </a:extLst>
          </p:cNvPr>
          <p:cNvSpPr>
            <a:spLocks noGrp="1"/>
          </p:cNvSpPr>
          <p:nvPr>
            <p:ph type="title"/>
          </p:nvPr>
        </p:nvSpPr>
        <p:spPr>
          <a:xfrm>
            <a:off x="0" y="1"/>
            <a:ext cx="10515600" cy="928468"/>
          </a:xfrm>
        </p:spPr>
        <p:txBody>
          <a:bodyPr>
            <a:normAutofit fontScale="90000"/>
          </a:bodyPr>
          <a:lstStyle/>
          <a:p>
            <a:r>
              <a:rPr lang="en-US" sz="3500" dirty="0">
                <a:latin typeface="Times New Roman" panose="02020603050405020304" pitchFamily="18" charset="0"/>
                <a:cs typeface="Times New Roman" panose="02020603050405020304" pitchFamily="18" charset="0"/>
              </a:rPr>
              <a:t>Allocation methods</a:t>
            </a:r>
            <a:br>
              <a:rPr lang="en-US" sz="3500" dirty="0">
                <a:latin typeface="Times New Roman" panose="02020603050405020304" pitchFamily="18" charset="0"/>
                <a:cs typeface="Times New Roman" panose="02020603050405020304" pitchFamily="18" charset="0"/>
              </a:rPr>
            </a:br>
            <a:r>
              <a:rPr lang="en-US" sz="3600" b="1" dirty="0">
                <a:latin typeface="Times New Roman" panose="02020603050405020304" pitchFamily="18" charset="0"/>
                <a:cs typeface="Times New Roman" panose="02020603050405020304" pitchFamily="18" charset="0"/>
              </a:rPr>
              <a:t>2. Linked List Allocation</a:t>
            </a:r>
            <a:endParaRPr lang="en-US" sz="3500" dirty="0">
              <a:latin typeface="Times New Roman" panose="02020603050405020304" pitchFamily="18" charset="0"/>
              <a:cs typeface="Times New Roman" panose="02020603050405020304" pitchFamily="18" charset="0"/>
            </a:endParaRPr>
          </a:p>
        </p:txBody>
      </p:sp>
      <p:sp>
        <p:nvSpPr>
          <p:cNvPr id="3" name="Rectangle 2">
            <a:extLst>
              <a:ext uri="{FF2B5EF4-FFF2-40B4-BE49-F238E27FC236}">
                <a16:creationId xmlns:a16="http://schemas.microsoft.com/office/drawing/2014/main" id="{B2DC87DC-CDB4-4213-A513-F034239488FC}"/>
              </a:ext>
            </a:extLst>
          </p:cNvPr>
          <p:cNvSpPr/>
          <p:nvPr/>
        </p:nvSpPr>
        <p:spPr>
          <a:xfrm>
            <a:off x="6096000" y="1870055"/>
            <a:ext cx="5664591" cy="1785104"/>
          </a:xfrm>
          <a:prstGeom prst="rect">
            <a:avLst/>
          </a:prstGeom>
        </p:spPr>
        <p:txBody>
          <a:bodyPr wrap="square">
            <a:spAutoFit/>
          </a:bodyPr>
          <a:lstStyle/>
          <a:p>
            <a:pPr algn="just"/>
            <a:r>
              <a:rPr lang="en-US" sz="2200" dirty="0">
                <a:latin typeface="Times New Roman" panose="02020603050405020304" pitchFamily="18" charset="0"/>
                <a:cs typeface="Times New Roman" panose="02020603050405020304" pitchFamily="18" charset="0"/>
              </a:rPr>
              <a:t>The file ‘jeep’ in image shows how the blocks are randomly distributed. </a:t>
            </a:r>
          </a:p>
          <a:p>
            <a:pPr algn="just"/>
            <a:endParaRPr lang="en-US" sz="2200" dirty="0">
              <a:latin typeface="Times New Roman" panose="02020603050405020304" pitchFamily="18" charset="0"/>
              <a:cs typeface="Times New Roman" panose="02020603050405020304" pitchFamily="18" charset="0"/>
            </a:endParaRPr>
          </a:p>
          <a:p>
            <a:pPr algn="just"/>
            <a:r>
              <a:rPr lang="en-US" sz="2200" dirty="0">
                <a:latin typeface="Times New Roman" panose="02020603050405020304" pitchFamily="18" charset="0"/>
                <a:cs typeface="Times New Roman" panose="02020603050405020304" pitchFamily="18" charset="0"/>
              </a:rPr>
              <a:t>The last block (25) contains -1 indicating a null pointer and does not point to any other block.</a:t>
            </a:r>
          </a:p>
        </p:txBody>
      </p:sp>
      <p:pic>
        <p:nvPicPr>
          <p:cNvPr id="4" name="Picture 3">
            <a:extLst>
              <a:ext uri="{FF2B5EF4-FFF2-40B4-BE49-F238E27FC236}">
                <a16:creationId xmlns:a16="http://schemas.microsoft.com/office/drawing/2014/main" id="{A3E57C72-2B8B-4385-88A6-9353A9840852}"/>
              </a:ext>
            </a:extLst>
          </p:cNvPr>
          <p:cNvPicPr>
            <a:picLocks noChangeAspect="1"/>
          </p:cNvPicPr>
          <p:nvPr/>
        </p:nvPicPr>
        <p:blipFill>
          <a:blip r:embed="rId4"/>
          <a:stretch>
            <a:fillRect/>
          </a:stretch>
        </p:blipFill>
        <p:spPr>
          <a:xfrm>
            <a:off x="762000" y="1223669"/>
            <a:ext cx="5334000" cy="5057775"/>
          </a:xfrm>
          <a:prstGeom prst="rect">
            <a:avLst/>
          </a:prstGeom>
        </p:spPr>
      </p:pic>
      <p:pic>
        <p:nvPicPr>
          <p:cNvPr id="8" name="Audio 7">
            <a:hlinkClick r:id="" action="ppaction://media"/>
            <a:extLst>
              <a:ext uri="{FF2B5EF4-FFF2-40B4-BE49-F238E27FC236}">
                <a16:creationId xmlns:a16="http://schemas.microsoft.com/office/drawing/2014/main" id="{29EA133E-175E-43A7-A7E4-DFC8D592E97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4007467472"/>
      </p:ext>
    </p:extLst>
  </p:cSld>
  <p:clrMapOvr>
    <a:masterClrMapping/>
  </p:clrMapOvr>
  <mc:AlternateContent xmlns:mc="http://schemas.openxmlformats.org/markup-compatibility/2006">
    <mc:Choice xmlns:p14="http://schemas.microsoft.com/office/powerpoint/2010/main" Requires="p14">
      <p:transition spd="slow" p14:dur="2000" advTm="22332"/>
    </mc:Choice>
    <mc:Fallback>
      <p:transition spd="slow" advTm="2233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3E354-393C-402F-B6E9-4C6663AEA575}"/>
              </a:ext>
            </a:extLst>
          </p:cNvPr>
          <p:cNvSpPr>
            <a:spLocks noGrp="1"/>
          </p:cNvSpPr>
          <p:nvPr>
            <p:ph type="title"/>
          </p:nvPr>
        </p:nvSpPr>
        <p:spPr>
          <a:xfrm>
            <a:off x="0" y="1"/>
            <a:ext cx="10515600" cy="928468"/>
          </a:xfrm>
        </p:spPr>
        <p:txBody>
          <a:bodyPr>
            <a:normAutofit fontScale="90000"/>
          </a:bodyPr>
          <a:lstStyle/>
          <a:p>
            <a:r>
              <a:rPr lang="en-US" sz="3500" dirty="0">
                <a:latin typeface="Times New Roman" panose="02020603050405020304" pitchFamily="18" charset="0"/>
                <a:cs typeface="Times New Roman" panose="02020603050405020304" pitchFamily="18" charset="0"/>
              </a:rPr>
              <a:t>Allocation methods</a:t>
            </a:r>
            <a:br>
              <a:rPr lang="en-US" sz="3500" dirty="0">
                <a:latin typeface="Times New Roman" panose="02020603050405020304" pitchFamily="18" charset="0"/>
                <a:cs typeface="Times New Roman" panose="02020603050405020304" pitchFamily="18" charset="0"/>
              </a:rPr>
            </a:br>
            <a:r>
              <a:rPr lang="en-US" sz="3600" b="1" dirty="0">
                <a:latin typeface="Times New Roman" panose="02020603050405020304" pitchFamily="18" charset="0"/>
                <a:cs typeface="Times New Roman" panose="02020603050405020304" pitchFamily="18" charset="0"/>
              </a:rPr>
              <a:t>2. Linked List Allocation</a:t>
            </a:r>
            <a:endParaRPr lang="en-US" sz="3500" dirty="0">
              <a:latin typeface="Times New Roman" panose="02020603050405020304" pitchFamily="18" charset="0"/>
              <a:cs typeface="Times New Roman" panose="02020603050405020304" pitchFamily="18" charset="0"/>
            </a:endParaRPr>
          </a:p>
        </p:txBody>
      </p:sp>
      <p:sp>
        <p:nvSpPr>
          <p:cNvPr id="5" name="Rectangle 4">
            <a:extLst>
              <a:ext uri="{FF2B5EF4-FFF2-40B4-BE49-F238E27FC236}">
                <a16:creationId xmlns:a16="http://schemas.microsoft.com/office/drawing/2014/main" id="{9D369E23-AFA8-4FBE-A70C-08839F535843}"/>
              </a:ext>
            </a:extLst>
          </p:cNvPr>
          <p:cNvSpPr/>
          <p:nvPr/>
        </p:nvSpPr>
        <p:spPr>
          <a:xfrm>
            <a:off x="215705" y="1069146"/>
            <a:ext cx="11727766" cy="5170646"/>
          </a:xfrm>
          <a:prstGeom prst="rect">
            <a:avLst/>
          </a:prstGeom>
        </p:spPr>
        <p:txBody>
          <a:bodyPr wrap="square">
            <a:spAutoFit/>
          </a:bodyPr>
          <a:lstStyle/>
          <a:p>
            <a:pPr algn="just"/>
            <a:r>
              <a:rPr lang="en-US" sz="2200" b="1" dirty="0">
                <a:solidFill>
                  <a:srgbClr val="FF0000"/>
                </a:solidFill>
                <a:latin typeface="Times New Roman" panose="02020603050405020304" pitchFamily="18" charset="0"/>
                <a:cs typeface="Times New Roman" panose="02020603050405020304" pitchFamily="18" charset="0"/>
              </a:rPr>
              <a:t>Advantages:</a:t>
            </a:r>
          </a:p>
          <a:p>
            <a:pPr marL="342900" indent="-342900" algn="just">
              <a:buFont typeface="Wingdings" panose="05000000000000000000" pitchFamily="2" charset="2"/>
              <a:buChar char="Ø"/>
            </a:pPr>
            <a:r>
              <a:rPr lang="en-US" sz="2200" dirty="0">
                <a:latin typeface="Times New Roman" panose="02020603050405020304" pitchFamily="18" charset="0"/>
                <a:cs typeface="Times New Roman" panose="02020603050405020304" pitchFamily="18" charset="0"/>
              </a:rPr>
              <a:t>very flexible in terms of file size. </a:t>
            </a:r>
          </a:p>
          <a:p>
            <a:pPr marL="342900" indent="-342900" algn="just">
              <a:buFont typeface="Wingdings" panose="05000000000000000000" pitchFamily="2" charset="2"/>
              <a:buChar char="Ø"/>
            </a:pPr>
            <a:r>
              <a:rPr lang="en-US" sz="2200" dirty="0">
                <a:latin typeface="Times New Roman" panose="02020603050405020304" pitchFamily="18" charset="0"/>
                <a:cs typeface="Times New Roman" panose="02020603050405020304" pitchFamily="18" charset="0"/>
              </a:rPr>
              <a:t>File size can be increased easily as it is non-contiguous allocation</a:t>
            </a:r>
          </a:p>
          <a:p>
            <a:pPr marL="342900" indent="-342900" algn="just">
              <a:buFont typeface="Wingdings" panose="05000000000000000000" pitchFamily="2" charset="2"/>
              <a:buChar char="Ø"/>
            </a:pPr>
            <a:r>
              <a:rPr lang="en-US" sz="2200" dirty="0">
                <a:latin typeface="Times New Roman" panose="02020603050405020304" pitchFamily="18" charset="0"/>
                <a:cs typeface="Times New Roman" panose="02020603050405020304" pitchFamily="18" charset="0"/>
              </a:rPr>
              <a:t>Does not suffer from external fragmentation. </a:t>
            </a:r>
          </a:p>
          <a:p>
            <a:pPr marL="342900" indent="-342900" algn="just">
              <a:buFont typeface="Wingdings" panose="05000000000000000000" pitchFamily="2" charset="2"/>
              <a:buChar char="Ø"/>
            </a:pPr>
            <a:r>
              <a:rPr lang="en-US" sz="2200" dirty="0">
                <a:latin typeface="Times New Roman" panose="02020603050405020304" pitchFamily="18" charset="0"/>
                <a:cs typeface="Times New Roman" panose="02020603050405020304" pitchFamily="18" charset="0"/>
              </a:rPr>
              <a:t>Memory is well utilized </a:t>
            </a:r>
          </a:p>
          <a:p>
            <a:pPr algn="just"/>
            <a:endParaRPr lang="en-US" sz="2200" dirty="0">
              <a:latin typeface="Times New Roman" panose="02020603050405020304" pitchFamily="18" charset="0"/>
              <a:cs typeface="Times New Roman" panose="02020603050405020304" pitchFamily="18" charset="0"/>
            </a:endParaRPr>
          </a:p>
          <a:p>
            <a:pPr algn="just"/>
            <a:r>
              <a:rPr lang="en-US" sz="2200" b="1" dirty="0">
                <a:solidFill>
                  <a:srgbClr val="FF0000"/>
                </a:solidFill>
                <a:latin typeface="Times New Roman" panose="02020603050405020304" pitchFamily="18" charset="0"/>
                <a:cs typeface="Times New Roman" panose="02020603050405020304" pitchFamily="18" charset="0"/>
              </a:rPr>
              <a:t>Disadvantages:</a:t>
            </a:r>
            <a:endParaRPr lang="en-US" sz="22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US" sz="2200" dirty="0">
                <a:latin typeface="Times New Roman" panose="02020603050405020304" pitchFamily="18" charset="0"/>
                <a:cs typeface="Times New Roman" panose="02020603050405020304" pitchFamily="18" charset="0"/>
              </a:rPr>
              <a:t>a large number of seeks are needed to access every block individually</a:t>
            </a:r>
          </a:p>
          <a:p>
            <a:pPr marL="342900" indent="-342900" algn="just">
              <a:buFont typeface="Wingdings" panose="05000000000000000000" pitchFamily="2" charset="2"/>
              <a:buChar char="Ø"/>
            </a:pPr>
            <a:endParaRPr lang="en-US" sz="22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US" sz="2200" dirty="0">
                <a:latin typeface="Times New Roman" panose="02020603050405020304" pitchFamily="18" charset="0"/>
                <a:cs typeface="Times New Roman" panose="02020603050405020304" pitchFamily="18" charset="0"/>
              </a:rPr>
              <a:t>This makes linked allocation slower.</a:t>
            </a:r>
          </a:p>
          <a:p>
            <a:pPr marL="342900" indent="-342900" algn="just">
              <a:buFont typeface="Wingdings" panose="05000000000000000000" pitchFamily="2" charset="2"/>
              <a:buChar char="Ø"/>
            </a:pPr>
            <a:endParaRPr lang="en-US" sz="22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US" sz="2200" dirty="0">
                <a:latin typeface="Times New Roman" panose="02020603050405020304" pitchFamily="18" charset="0"/>
                <a:cs typeface="Times New Roman" panose="02020603050405020304" pitchFamily="18" charset="0"/>
              </a:rPr>
              <a:t>It does not support random or direct access. A block </a:t>
            </a:r>
            <a:r>
              <a:rPr lang="en-US" sz="2200" i="1" dirty="0">
                <a:latin typeface="Times New Roman" panose="02020603050405020304" pitchFamily="18" charset="0"/>
                <a:cs typeface="Times New Roman" panose="02020603050405020304" pitchFamily="18" charset="0"/>
              </a:rPr>
              <a:t>k</a:t>
            </a:r>
            <a:r>
              <a:rPr lang="en-US" sz="2200" dirty="0">
                <a:latin typeface="Times New Roman" panose="02020603050405020304" pitchFamily="18" charset="0"/>
                <a:cs typeface="Times New Roman" panose="02020603050405020304" pitchFamily="18" charset="0"/>
              </a:rPr>
              <a:t> of a file can be accessed by traversing </a:t>
            </a:r>
            <a:r>
              <a:rPr lang="en-US" sz="2200" i="1" dirty="0">
                <a:latin typeface="Times New Roman" panose="02020603050405020304" pitchFamily="18" charset="0"/>
                <a:cs typeface="Times New Roman" panose="02020603050405020304" pitchFamily="18" charset="0"/>
              </a:rPr>
              <a:t>k</a:t>
            </a:r>
            <a:r>
              <a:rPr lang="en-US" sz="2200" dirty="0">
                <a:latin typeface="Times New Roman" panose="02020603050405020304" pitchFamily="18" charset="0"/>
                <a:cs typeface="Times New Roman" panose="02020603050405020304" pitchFamily="18" charset="0"/>
              </a:rPr>
              <a:t> blocks sequentially (sequential access) from the starting block of the file via block pointers.</a:t>
            </a:r>
          </a:p>
          <a:p>
            <a:pPr marL="342900" indent="-342900" algn="just">
              <a:buFont typeface="Wingdings" panose="05000000000000000000" pitchFamily="2" charset="2"/>
              <a:buChar char="Ø"/>
            </a:pPr>
            <a:endParaRPr lang="en-US" sz="22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US" sz="2200" dirty="0">
                <a:latin typeface="Times New Roman" panose="02020603050405020304" pitchFamily="18" charset="0"/>
                <a:cs typeface="Times New Roman" panose="02020603050405020304" pitchFamily="18" charset="0"/>
              </a:rPr>
              <a:t>Pointers required in the linked allocation are extra overhead</a:t>
            </a:r>
          </a:p>
        </p:txBody>
      </p:sp>
      <p:pic>
        <p:nvPicPr>
          <p:cNvPr id="3" name="Audio 2">
            <a:hlinkClick r:id="" action="ppaction://media"/>
            <a:extLst>
              <a:ext uri="{FF2B5EF4-FFF2-40B4-BE49-F238E27FC236}">
                <a16:creationId xmlns:a16="http://schemas.microsoft.com/office/drawing/2014/main" id="{1A7E8C2C-28C0-4624-9BEB-E7BBFCA46A13}"/>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195041874"/>
      </p:ext>
    </p:extLst>
  </p:cSld>
  <p:clrMapOvr>
    <a:masterClrMapping/>
  </p:clrMapOvr>
  <mc:AlternateContent xmlns:mc="http://schemas.openxmlformats.org/markup-compatibility/2006">
    <mc:Choice xmlns:p14="http://schemas.microsoft.com/office/powerpoint/2010/main" Requires="p14">
      <p:transition spd="slow" p14:dur="2000" advTm="42381"/>
    </mc:Choice>
    <mc:Fallback>
      <p:transition spd="slow" advTm="4238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2.2|6.3|14.7"/>
</p:tagLst>
</file>

<file path=ppt/tags/tag2.xml><?xml version="1.0" encoding="utf-8"?>
<p:tagLst xmlns:a="http://schemas.openxmlformats.org/drawingml/2006/main" xmlns:r="http://schemas.openxmlformats.org/officeDocument/2006/relationships" xmlns:p="http://schemas.openxmlformats.org/presentationml/2006/main">
  <p:tag name="TIMING" val="|5.4|6.1|4.7|8.7"/>
</p:tagLst>
</file>

<file path=ppt/tags/tag3.xml><?xml version="1.0" encoding="utf-8"?>
<p:tagLst xmlns:a="http://schemas.openxmlformats.org/drawingml/2006/main" xmlns:r="http://schemas.openxmlformats.org/officeDocument/2006/relationships" xmlns:p="http://schemas.openxmlformats.org/presentationml/2006/main">
  <p:tag name="TIMING" val="|2.2|2.3|8.9|3.3|0.6|7|17"/>
</p:tagLst>
</file>

<file path=ppt/tags/tag4.xml><?xml version="1.0" encoding="utf-8"?>
<p:tagLst xmlns:a="http://schemas.openxmlformats.org/drawingml/2006/main" xmlns:r="http://schemas.openxmlformats.org/officeDocument/2006/relationships" xmlns:p="http://schemas.openxmlformats.org/presentationml/2006/main">
  <p:tag name="TIMING" val="|1.5|0.6|0.6|7.9|4.8|10.4"/>
</p:tagLst>
</file>

<file path=ppt/tags/tag5.xml><?xml version="1.0" encoding="utf-8"?>
<p:tagLst xmlns:a="http://schemas.openxmlformats.org/drawingml/2006/main" xmlns:r="http://schemas.openxmlformats.org/officeDocument/2006/relationships" xmlns:p="http://schemas.openxmlformats.org/presentationml/2006/main">
  <p:tag name="TIMING" val="|0.6|0.6|2.8|10.6|6.4"/>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93ACEB14D7C914C9A66454C530220F9" ma:contentTypeVersion="16" ma:contentTypeDescription="Create a new document." ma:contentTypeScope="" ma:versionID="9fb385c8b5795119783711c503c667ec">
  <xsd:schema xmlns:xsd="http://www.w3.org/2001/XMLSchema" xmlns:xs="http://www.w3.org/2001/XMLSchema" xmlns:p="http://schemas.microsoft.com/office/2006/metadata/properties" xmlns:ns2="803c8e6e-8136-4d7d-af1c-024f8e6687c9" xmlns:ns3="6464b784-94fc-4d5d-8912-f9bf35373677" targetNamespace="http://schemas.microsoft.com/office/2006/metadata/properties" ma:root="true" ma:fieldsID="3e1a8678d2ebc7280d1a30e07dc0f506" ns2:_="" ns3:_="">
    <xsd:import namespace="803c8e6e-8136-4d7d-af1c-024f8e6687c9"/>
    <xsd:import namespace="6464b784-94fc-4d5d-8912-f9bf35373677"/>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GenerationTime" minOccurs="0"/>
                <xsd:element ref="ns2:MediaServiceEventHashCode" minOccurs="0"/>
                <xsd:element ref="ns2:MediaServiceAutoKeyPoints" minOccurs="0"/>
                <xsd:element ref="ns2:MediaServiceKeyPoints" minOccurs="0"/>
                <xsd:element ref="ns2:MediaServiceOCR" minOccurs="0"/>
                <xsd:element ref="ns2:MediaLengthInSeconds" minOccurs="0"/>
                <xsd:element ref="ns2:MediaServiceDateTaken" minOccurs="0"/>
                <xsd:element ref="ns3:SharedWithUsers" minOccurs="0"/>
                <xsd:element ref="ns3:SharedWithDetails" minOccurs="0"/>
                <xsd:element ref="ns2:Modifiedby"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03c8e6e-8136-4d7d-af1c-024f8e6687c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ServiceOCR" ma:index="15" nillable="true" ma:displayName="Extracted Text" ma:internalName="MediaServiceOCR" ma:readOnly="true">
      <xsd:simpleType>
        <xsd:restriction base="dms:Note">
          <xsd:maxLength value="255"/>
        </xsd:restriction>
      </xsd:simpleType>
    </xsd:element>
    <xsd:element name="MediaLengthInSeconds" ma:index="16" nillable="true" ma:displayName="MediaLengthInSeconds" ma:hidden="true" ma:internalName="MediaLengthInSeconds" ma:readOnly="true">
      <xsd:simpleType>
        <xsd:restriction base="dms:Unknown"/>
      </xsd:simpleType>
    </xsd:element>
    <xsd:element name="MediaServiceDateTaken" ma:index="17" nillable="true" ma:displayName="MediaServiceDateTaken" ma:hidden="true" ma:internalName="MediaServiceDateTaken" ma:readOnly="true">
      <xsd:simpleType>
        <xsd:restriction base="dms:Text"/>
      </xsd:simpleType>
    </xsd:element>
    <xsd:element name="Modifiedby" ma:index="20" nillable="true" ma:displayName="Modified by" ma:format="Dropdown" ma:list="UserInfo" ma:SharePointGroup="0" ma:internalName="Modifiedby">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3ca7166d-de03-4c3e-865e-07adad3d8bb9"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6464b784-94fc-4d5d-8912-f9bf35373677"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00e379b9-577f-4df9-8fd5-5ffd8b75bf6a}" ma:internalName="TaxCatchAll" ma:showField="CatchAllData" ma:web="6464b784-94fc-4d5d-8912-f9bf35373677">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803c8e6e-8136-4d7d-af1c-024f8e6687c9">
      <Terms xmlns="http://schemas.microsoft.com/office/infopath/2007/PartnerControls"/>
    </lcf76f155ced4ddcb4097134ff3c332f>
    <TaxCatchAll xmlns="6464b784-94fc-4d5d-8912-f9bf35373677" xsi:nil="true"/>
    <Modifiedby xmlns="803c8e6e-8136-4d7d-af1c-024f8e6687c9">
      <UserInfo>
        <DisplayName/>
        <AccountId xsi:nil="true"/>
        <AccountType/>
      </UserInfo>
    </Modifiedby>
    <MediaLengthInSeconds xmlns="803c8e6e-8136-4d7d-af1c-024f8e6687c9" xsi:nil="true"/>
    <SharedWithUsers xmlns="6464b784-94fc-4d5d-8912-f9bf35373677">
      <UserInfo>
        <DisplayName/>
        <AccountId xsi:nil="true"/>
        <AccountType/>
      </UserInfo>
    </SharedWithUsers>
  </documentManagement>
</p:properties>
</file>

<file path=customXml/itemProps1.xml><?xml version="1.0" encoding="utf-8"?>
<ds:datastoreItem xmlns:ds="http://schemas.openxmlformats.org/officeDocument/2006/customXml" ds:itemID="{342A051D-95F5-4A51-9582-CF9536A2378B}"/>
</file>

<file path=customXml/itemProps2.xml><?xml version="1.0" encoding="utf-8"?>
<ds:datastoreItem xmlns:ds="http://schemas.openxmlformats.org/officeDocument/2006/customXml" ds:itemID="{8FAB69F5-CBF8-4A34-8670-908107AF6393}"/>
</file>

<file path=customXml/itemProps3.xml><?xml version="1.0" encoding="utf-8"?>
<ds:datastoreItem xmlns:ds="http://schemas.openxmlformats.org/officeDocument/2006/customXml" ds:itemID="{0FC7DEF6-D932-4804-87F1-A814E57172AD}"/>
</file>

<file path=docProps/app.xml><?xml version="1.0" encoding="utf-8"?>
<Properties xmlns="http://schemas.openxmlformats.org/officeDocument/2006/extended-properties" xmlns:vt="http://schemas.openxmlformats.org/officeDocument/2006/docPropsVTypes">
  <TotalTime>613</TotalTime>
  <Words>1845</Words>
  <Application>Microsoft Office PowerPoint</Application>
  <PresentationFormat>Widescreen</PresentationFormat>
  <Paragraphs>185</Paragraphs>
  <Slides>25</Slides>
  <Notes>0</Notes>
  <HiddenSlides>0</HiddenSlides>
  <MMClips>22</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25</vt:i4>
      </vt:variant>
    </vt:vector>
  </HeadingPairs>
  <TitlesOfParts>
    <vt:vector size="32" baseType="lpstr">
      <vt:lpstr>Arial</vt:lpstr>
      <vt:lpstr>Calibri</vt:lpstr>
      <vt:lpstr>Calibri Light</vt:lpstr>
      <vt:lpstr>Times New Roman</vt:lpstr>
      <vt:lpstr>Verdana</vt:lpstr>
      <vt:lpstr>Wingdings</vt:lpstr>
      <vt:lpstr>Office Theme</vt:lpstr>
      <vt:lpstr>L32</vt:lpstr>
      <vt:lpstr>Allocation methods</vt:lpstr>
      <vt:lpstr>Allocation methods</vt:lpstr>
      <vt:lpstr>Allocation methods  1. Contiguous Allocation</vt:lpstr>
      <vt:lpstr>Allocation methods 1. Contiguous Allocation</vt:lpstr>
      <vt:lpstr>Allocation methods 1. Contiguous Allocation</vt:lpstr>
      <vt:lpstr>Allocation methods 2. Linked List Allocation</vt:lpstr>
      <vt:lpstr>Allocation methods 2. Linked List Allocation</vt:lpstr>
      <vt:lpstr>Allocation methods 2. Linked List Allocation</vt:lpstr>
      <vt:lpstr>Allocation methods 3. Indexed Allocation  </vt:lpstr>
      <vt:lpstr>Allocation methods 3. Indexed Allocation  </vt:lpstr>
      <vt:lpstr>Allocation methods 3. Indexed Allocation   </vt:lpstr>
      <vt:lpstr>Free Space Management</vt:lpstr>
      <vt:lpstr>Free space management</vt:lpstr>
      <vt:lpstr>Free space management  </vt:lpstr>
      <vt:lpstr>Free space management 1. Bitmap or Bit vector    </vt:lpstr>
      <vt:lpstr>Free space management 1. Bitmap or Bit vector   </vt:lpstr>
      <vt:lpstr>Free space management  2. Linked List –   </vt:lpstr>
      <vt:lpstr>PowerPoint Presentation</vt:lpstr>
      <vt:lpstr>PowerPoint Presentation</vt:lpstr>
      <vt:lpstr>Disk Structure</vt:lpstr>
      <vt:lpstr>Disk Structure</vt:lpstr>
      <vt:lpstr>PowerPoint Presentation</vt:lpstr>
      <vt:lpstr>PowerPoint Presentation</vt:lpstr>
      <vt:lpstr>End of L32  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Mahe</dc:creator>
  <cp:lastModifiedBy>Mahe</cp:lastModifiedBy>
  <cp:revision>55</cp:revision>
  <dcterms:created xsi:type="dcterms:W3CDTF">2020-04-15T10:44:21Z</dcterms:created>
  <dcterms:modified xsi:type="dcterms:W3CDTF">2020-04-16T11:06:15Z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0x010100C93ACEB14D7C914C9A66454C530220F9</vt:lpwstr>
  </property>
  <property fmtid="{D5CDD505-2E9C-101B-9397-08002B2CF9AE}" pid="3" name="Order">
    <vt:lpwstr>121000.000000000</vt:lpwstr>
  </property>
  <property fmtid="{D5CDD505-2E9C-101B-9397-08002B2CF9AE}" pid="4" name="xd_ProgID">
    <vt:lpwstr/>
  </property>
  <property fmtid="{D5CDD505-2E9C-101B-9397-08002B2CF9AE}" pid="5" name="MediaServiceImageTags">
    <vt:lpwstr/>
  </property>
  <property fmtid="{D5CDD505-2E9C-101B-9397-08002B2CF9AE}" pid="6" name="_SourceUrl">
    <vt:lpwstr/>
  </property>
  <property fmtid="{D5CDD505-2E9C-101B-9397-08002B2CF9AE}" pid="7" name="_SharedFileIndex">
    <vt:lpwstr/>
  </property>
  <property fmtid="{D5CDD505-2E9C-101B-9397-08002B2CF9AE}" pid="8" name="ComplianceAssetId">
    <vt:lpwstr/>
  </property>
  <property fmtid="{D5CDD505-2E9C-101B-9397-08002B2CF9AE}" pid="9" name="TemplateUrl">
    <vt:lpwstr/>
  </property>
  <property fmtid="{D5CDD505-2E9C-101B-9397-08002B2CF9AE}" pid="10" name="_ExtendedDescription">
    <vt:lpwstr/>
  </property>
  <property fmtid="{D5CDD505-2E9C-101B-9397-08002B2CF9AE}" pid="11" name="TriggerFlowInfo">
    <vt:lpwstr/>
  </property>
  <property fmtid="{D5CDD505-2E9C-101B-9397-08002B2CF9AE}" pid="12" name="xd_Signature">
    <vt:lpwstr/>
  </property>
</Properties>
</file>